
<file path=[Content_Types].xml><?xml version="1.0" encoding="utf-8"?>
<Types xmlns="http://schemas.openxmlformats.org/package/2006/content-types">
  <Override PartName="/ppt/slideLayouts/slideLayout10.xml" ContentType="application/vnd.openxmlformats-officedocument.presentationml.slideLayout+xml"/>
  <Default Extension="rels" ContentType="application/vnd.openxmlformats-package.relationships+xml"/>
  <Override PartName="/ppt/slides/slide69.xml" ContentType="application/vnd.openxmlformats-officedocument.presentationml.slide+xml"/>
  <Override PartName="/ppt/slides/slide14.xml" ContentType="application/vnd.openxmlformats-officedocument.presentationml.slide+xml"/>
  <Override PartName="/ppt/slides/slide62.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68.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notesSlides/notesSlide7.xml" ContentType="application/vnd.openxmlformats-officedocument.presentationml.notesSlide+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67.xml" ContentType="application/vnd.openxmlformats-officedocument.presentationml.slide+xml"/>
  <Override PartName="/ppt/slides/slide12.xml" ContentType="application/vnd.openxmlformats-officedocument.presentationml.slide+xml"/>
  <Override PartName="/ppt/slides/slide60.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66.xml" ContentType="application/vnd.openxmlformats-officedocument.presentationml.slide+xml"/>
  <Override PartName="/ppt/slides/slide11.xml" ContentType="application/vnd.openxmlformats-officedocument.presentationml.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65.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slides/slide57.xml" ContentType="application/vnd.openxmlformats-officedocument.presentationml.slide+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Override PartName="/ppt/slides/slide64.xml" ContentType="application/vnd.openxmlformats-officedocument.presentationml.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slides/slide56.xml" ContentType="application/vnd.openxmlformats-officedocument.presentationml.slide+xml"/>
  <Override PartName="/ppt/theme/theme2.xml" ContentType="application/vnd.openxmlformats-officedocument.theme+xml"/>
  <Override PartName="/ppt/slides/slide23.xml" ContentType="application/vnd.openxmlformats-officedocument.presentationml.slide+xml"/>
  <Override PartName="/ppt/slides/slide39.xml" ContentType="application/vnd.openxmlformats-officedocument.presentationml.slide+xml"/>
  <Override PartName="/ppt/slideLayouts/slideLayout11.xml" ContentType="application/vnd.openxmlformats-officedocument.presentationml.slideLayout+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63.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s/slide3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72"/>
  </p:notesMasterIdLst>
  <p:sldIdLst>
    <p:sldId id="316" r:id="rId2"/>
    <p:sldId id="264" r:id="rId3"/>
    <p:sldId id="265" r:id="rId4"/>
    <p:sldId id="266" r:id="rId5"/>
    <p:sldId id="267" r:id="rId6"/>
    <p:sldId id="268" r:id="rId7"/>
    <p:sldId id="327" r:id="rId8"/>
    <p:sldId id="263" r:id="rId9"/>
    <p:sldId id="262" r:id="rId10"/>
    <p:sldId id="261" r:id="rId11"/>
    <p:sldId id="260" r:id="rId12"/>
    <p:sldId id="259" r:id="rId13"/>
    <p:sldId id="258" r:id="rId14"/>
    <p:sldId id="278" r:id="rId15"/>
    <p:sldId id="257" r:id="rId16"/>
    <p:sldId id="269" r:id="rId17"/>
    <p:sldId id="270" r:id="rId18"/>
    <p:sldId id="271" r:id="rId19"/>
    <p:sldId id="272" r:id="rId20"/>
    <p:sldId id="273" r:id="rId21"/>
    <p:sldId id="274" r:id="rId22"/>
    <p:sldId id="275" r:id="rId23"/>
    <p:sldId id="279" r:id="rId24"/>
    <p:sldId id="317" r:id="rId25"/>
    <p:sldId id="321" r:id="rId26"/>
    <p:sldId id="282" r:id="rId27"/>
    <p:sldId id="280" r:id="rId28"/>
    <p:sldId id="281" r:id="rId29"/>
    <p:sldId id="283" r:id="rId30"/>
    <p:sldId id="284" r:id="rId31"/>
    <p:sldId id="285" r:id="rId32"/>
    <p:sldId id="318" r:id="rId33"/>
    <p:sldId id="319" r:id="rId34"/>
    <p:sldId id="286" r:id="rId35"/>
    <p:sldId id="287" r:id="rId36"/>
    <p:sldId id="288" r:id="rId37"/>
    <p:sldId id="320" r:id="rId38"/>
    <p:sldId id="325" r:id="rId39"/>
    <p:sldId id="313" r:id="rId40"/>
    <p:sldId id="292" r:id="rId41"/>
    <p:sldId id="293" r:id="rId42"/>
    <p:sldId id="294" r:id="rId43"/>
    <p:sldId id="314" r:id="rId44"/>
    <p:sldId id="315" r:id="rId45"/>
    <p:sldId id="296" r:id="rId46"/>
    <p:sldId id="297" r:id="rId47"/>
    <p:sldId id="322" r:id="rId48"/>
    <p:sldId id="298" r:id="rId49"/>
    <p:sldId id="309" r:id="rId50"/>
    <p:sldId id="276" r:id="rId51"/>
    <p:sldId id="300" r:id="rId52"/>
    <p:sldId id="301" r:id="rId53"/>
    <p:sldId id="302" r:id="rId54"/>
    <p:sldId id="303" r:id="rId55"/>
    <p:sldId id="299" r:id="rId56"/>
    <p:sldId id="277" r:id="rId57"/>
    <p:sldId id="304" r:id="rId58"/>
    <p:sldId id="305" r:id="rId59"/>
    <p:sldId id="306" r:id="rId60"/>
    <p:sldId id="307" r:id="rId61"/>
    <p:sldId id="308" r:id="rId62"/>
    <p:sldId id="310" r:id="rId63"/>
    <p:sldId id="311" r:id="rId64"/>
    <p:sldId id="312" r:id="rId65"/>
    <p:sldId id="289" r:id="rId66"/>
    <p:sldId id="291" r:id="rId67"/>
    <p:sldId id="290" r:id="rId68"/>
    <p:sldId id="323" r:id="rId69"/>
    <p:sldId id="324" r:id="rId70"/>
    <p:sldId id="326"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9411" autoAdjust="0"/>
    <p:restoredTop sz="94660"/>
  </p:normalViewPr>
  <p:slideViewPr>
    <p:cSldViewPr snapToGrid="0" snapToObjects="1">
      <p:cViewPr>
        <p:scale>
          <a:sx n="140" d="100"/>
          <a:sy n="140" d="100"/>
        </p:scale>
        <p:origin x="-352" y="-1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4349EC-2F4A-5247-A47B-9687C11C62A6}" type="datetimeFigureOut">
              <a:rPr lang="en-US" smtClean="0"/>
              <a:pPr/>
              <a:t>6/25/13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490F14-DE25-F446-8CF4-59886ADB9C3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69490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(6/25/13 12:05) -----</a:t>
            </a:r>
          </a:p>
          <a:p>
            <a:endParaRPr lang="en-US"/>
          </a:p>
          <a:p>
            <a:endParaRPr lang="en-US"/>
          </a:p>
        </p:txBody>
      </p:sp>
      <p:sp>
        <p:nvSpPr>
          <p:cNvPr id="4" name="Slide Number Placeholder 3"/>
          <p:cNvSpPr>
            <a:spLocks noGrp="1"/>
          </p:cNvSpPr>
          <p:nvPr>
            <p:ph type="sldNum" sz="quarter" idx="10"/>
          </p:nvPr>
        </p:nvSpPr>
        <p:spPr/>
        <p:txBody>
          <a:bodyPr/>
          <a:lstStyle/>
          <a:p>
            <a:fld id="{C2490F14-DE25-F446-8CF4-59886ADB9C39}" type="slidenum">
              <a:rPr lang="en-US" smtClean="0"/>
              <a:pPr/>
              <a:t>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62690120"/>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Prepare your DNA or RNA as usual.</a:t>
            </a:r>
            <a:r>
              <a:rPr lang="en-US" baseline="0" dirty="0" smtClean="0"/>
              <a:t>  For RNA it is recommended that you further clear out </a:t>
            </a:r>
            <a:r>
              <a:rPr lang="en-US" baseline="0" dirty="0" err="1" smtClean="0"/>
              <a:t>rRNA</a:t>
            </a:r>
            <a:r>
              <a:rPr lang="en-US" baseline="0" dirty="0" smtClean="0"/>
              <a:t> (preferred kit by </a:t>
            </a:r>
            <a:r>
              <a:rPr lang="en-US" baseline="0" dirty="0" err="1" smtClean="0"/>
              <a:t>epicentre</a:t>
            </a:r>
            <a:r>
              <a:rPr lang="en-US" baseline="0" dirty="0" smtClean="0"/>
              <a:t> followed by </a:t>
            </a:r>
            <a:r>
              <a:rPr lang="en-US" baseline="0" dirty="0" err="1" smtClean="0"/>
              <a:t>minelute</a:t>
            </a:r>
            <a:r>
              <a:rPr lang="en-US" baseline="0" dirty="0" smtClean="0"/>
              <a:t> kit by </a:t>
            </a:r>
            <a:r>
              <a:rPr lang="en-US" baseline="0" dirty="0" err="1" smtClean="0"/>
              <a:t>qiagen</a:t>
            </a:r>
            <a:r>
              <a:rPr lang="en-US" baseline="0" dirty="0" smtClean="0"/>
              <a:t>).  Quantitate with </a:t>
            </a:r>
            <a:r>
              <a:rPr lang="en-US" baseline="0" dirty="0" err="1" smtClean="0"/>
              <a:t>Qubit</a:t>
            </a:r>
            <a:r>
              <a:rPr lang="en-US" baseline="0" dirty="0" smtClean="0"/>
              <a:t>.  Can do </a:t>
            </a:r>
            <a:r>
              <a:rPr lang="en-US" baseline="0" dirty="0" err="1" smtClean="0"/>
              <a:t>nanodrop</a:t>
            </a:r>
            <a:r>
              <a:rPr lang="en-US" baseline="0" dirty="0" smtClean="0"/>
              <a:t> for ratios or </a:t>
            </a:r>
            <a:r>
              <a:rPr lang="en-US" baseline="0" dirty="0" err="1" smtClean="0"/>
              <a:t>Qubit</a:t>
            </a:r>
            <a:r>
              <a:rPr lang="en-US" baseline="0" dirty="0" smtClean="0"/>
              <a:t> contaminant concerns specifically but according to </a:t>
            </a:r>
            <a:r>
              <a:rPr lang="en-US" baseline="0" dirty="0" err="1" smtClean="0"/>
              <a:t>Illumina</a:t>
            </a:r>
            <a:r>
              <a:rPr lang="en-US" baseline="0" dirty="0" smtClean="0"/>
              <a:t>, </a:t>
            </a:r>
            <a:r>
              <a:rPr lang="en-US" baseline="0" dirty="0" err="1" smtClean="0"/>
              <a:t>Qubit</a:t>
            </a:r>
            <a:r>
              <a:rPr lang="en-US" baseline="0" dirty="0" smtClean="0"/>
              <a:t> is usually good enough (verifies </a:t>
            </a:r>
            <a:r>
              <a:rPr lang="en-US" baseline="0" dirty="0" err="1" smtClean="0"/>
              <a:t>quantitating</a:t>
            </a:r>
            <a:r>
              <a:rPr lang="en-US" baseline="0" dirty="0" smtClean="0"/>
              <a:t> appropriate nucleotide AND </a:t>
            </a:r>
            <a:r>
              <a:rPr lang="en-US" baseline="0" dirty="0" err="1" smtClean="0"/>
              <a:t>dsDNA</a:t>
            </a:r>
            <a:r>
              <a:rPr lang="en-US" baseline="0" dirty="0" smtClean="0"/>
              <a:t>) .  Can use </a:t>
            </a:r>
            <a:r>
              <a:rPr lang="en-US" baseline="0" dirty="0" err="1" smtClean="0"/>
              <a:t>bioanalyzer</a:t>
            </a:r>
            <a:r>
              <a:rPr lang="en-US" baseline="0" dirty="0" smtClean="0"/>
              <a:t> to verify size.  This could be done after library prep as well.</a:t>
            </a:r>
            <a:endParaRPr lang="en-US" dirty="0"/>
          </a:p>
        </p:txBody>
      </p:sp>
      <p:sp>
        <p:nvSpPr>
          <p:cNvPr id="4" name="Slide Number Placeholder 3"/>
          <p:cNvSpPr>
            <a:spLocks noGrp="1"/>
          </p:cNvSpPr>
          <p:nvPr>
            <p:ph type="sldNum" sz="quarter" idx="10"/>
          </p:nvPr>
        </p:nvSpPr>
        <p:spPr/>
        <p:txBody>
          <a:bodyPr/>
          <a:lstStyle/>
          <a:p>
            <a:fld id="{C2490F14-DE25-F446-8CF4-59886ADB9C39}" type="slidenum">
              <a:rPr lang="en-US" smtClean="0"/>
              <a:pPr/>
              <a:t>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31708799"/>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NEB has similar</a:t>
            </a:r>
            <a:r>
              <a:rPr lang="en-US" baseline="0" dirty="0" smtClean="0"/>
              <a:t> sample prep kits so compare before buying.  NEB will often give a significant discount if being used for a class so talk to customer support about this.</a:t>
            </a:r>
            <a:endParaRPr lang="en-US" dirty="0"/>
          </a:p>
        </p:txBody>
      </p:sp>
      <p:sp>
        <p:nvSpPr>
          <p:cNvPr id="4" name="Slide Number Placeholder 3"/>
          <p:cNvSpPr>
            <a:spLocks noGrp="1"/>
          </p:cNvSpPr>
          <p:nvPr>
            <p:ph type="sldNum" sz="quarter" idx="10"/>
          </p:nvPr>
        </p:nvSpPr>
        <p:spPr/>
        <p:txBody>
          <a:bodyPr/>
          <a:lstStyle/>
          <a:p>
            <a:fld id="{C2490F14-DE25-F446-8CF4-59886ADB9C39}"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just one of the many training courses on </a:t>
            </a:r>
            <a:r>
              <a:rPr lang="en-US" dirty="0" err="1" smtClean="0"/>
              <a:t>Illumina.com</a:t>
            </a:r>
            <a:r>
              <a:rPr lang="en-US" dirty="0" smtClean="0"/>
              <a:t>.  Go</a:t>
            </a:r>
            <a:r>
              <a:rPr lang="en-US" baseline="0" dirty="0" smtClean="0"/>
              <a:t> to on projected laptop to show.  Highlight Chemistry overview which is what this </a:t>
            </a:r>
            <a:r>
              <a:rPr lang="en-US" baseline="0" dirty="0" err="1" smtClean="0"/>
              <a:t>ppt</a:t>
            </a:r>
            <a:r>
              <a:rPr lang="en-US" baseline="0" dirty="0" smtClean="0"/>
              <a:t> mostly covers.</a:t>
            </a:r>
            <a:endParaRPr lang="en-US" dirty="0"/>
          </a:p>
        </p:txBody>
      </p:sp>
      <p:sp>
        <p:nvSpPr>
          <p:cNvPr id="4" name="Slide Number Placeholder 3"/>
          <p:cNvSpPr>
            <a:spLocks noGrp="1"/>
          </p:cNvSpPr>
          <p:nvPr>
            <p:ph type="sldNum" sz="quarter" idx="10"/>
          </p:nvPr>
        </p:nvSpPr>
        <p:spPr/>
        <p:txBody>
          <a:bodyPr/>
          <a:lstStyle/>
          <a:p>
            <a:fld id="{C2490F14-DE25-F446-8CF4-59886ADB9C39}" type="slidenum">
              <a:rPr lang="en-US" smtClean="0"/>
              <a:pPr/>
              <a:t>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50561979"/>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Control size with</a:t>
            </a:r>
            <a:r>
              <a:rPr lang="en-US" baseline="0" dirty="0" smtClean="0"/>
              <a:t> the </a:t>
            </a:r>
            <a:r>
              <a:rPr lang="en-US" baseline="0" dirty="0" err="1" smtClean="0"/>
              <a:t>transposome</a:t>
            </a:r>
            <a:r>
              <a:rPr lang="en-US" baseline="0" dirty="0" smtClean="0"/>
              <a:t> to sample ratio as well as with </a:t>
            </a:r>
            <a:r>
              <a:rPr lang="en-US" baseline="0" dirty="0" err="1" smtClean="0"/>
              <a:t>AmpPure</a:t>
            </a:r>
            <a:r>
              <a:rPr lang="en-US" baseline="0" dirty="0" smtClean="0"/>
              <a:t> bead ratios.  For RNA, adaptors and sequencing primers are added in the </a:t>
            </a:r>
            <a:r>
              <a:rPr lang="en-US" baseline="0" dirty="0" err="1" smtClean="0"/>
              <a:t>cDNA</a:t>
            </a:r>
            <a:r>
              <a:rPr lang="en-US" baseline="0" dirty="0" smtClean="0"/>
              <a:t> synthesis by </a:t>
            </a:r>
            <a:r>
              <a:rPr lang="en-US" baseline="0" dirty="0" err="1" smtClean="0"/>
              <a:t>ligating</a:t>
            </a:r>
            <a:r>
              <a:rPr lang="en-US" baseline="0" dirty="0" smtClean="0"/>
              <a:t> onto AT overhangs, then index and grafting primers added through the limited cycle PCR.</a:t>
            </a:r>
            <a:endParaRPr lang="en-US" dirty="0"/>
          </a:p>
        </p:txBody>
      </p:sp>
      <p:sp>
        <p:nvSpPr>
          <p:cNvPr id="4" name="Slide Number Placeholder 3"/>
          <p:cNvSpPr>
            <a:spLocks noGrp="1"/>
          </p:cNvSpPr>
          <p:nvPr>
            <p:ph type="sldNum" sz="quarter" idx="10"/>
          </p:nvPr>
        </p:nvSpPr>
        <p:spPr/>
        <p:txBody>
          <a:bodyPr/>
          <a:lstStyle/>
          <a:p>
            <a:fld id="{C2490F14-DE25-F446-8CF4-59886ADB9C39}"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-16 million reads is considering paired end reads as 2.  For RNA </a:t>
            </a:r>
            <a:r>
              <a:rPr lang="en-US" baseline="0" dirty="0" err="1" smtClean="0"/>
              <a:t>seq</a:t>
            </a:r>
            <a:r>
              <a:rPr lang="en-US" baseline="0" dirty="0" smtClean="0"/>
              <a:t>, think in terms that it can sequence about 7.5 million strands (literature seems to indicate ideal around 5 million reads for bacteria but 1 million sufficient for most applications with only a loss of the rarest transcripts which can be lost anyway in the background of excess coverage).</a:t>
            </a:r>
          </a:p>
          <a:p>
            <a:r>
              <a:rPr lang="en-US" dirty="0" smtClean="0"/>
              <a:t>-For</a:t>
            </a:r>
            <a:r>
              <a:rPr lang="en-US" baseline="0" dirty="0" smtClean="0"/>
              <a:t> RNA </a:t>
            </a:r>
            <a:r>
              <a:rPr lang="en-US" baseline="0" dirty="0" err="1" smtClean="0"/>
              <a:t>seq</a:t>
            </a:r>
            <a:r>
              <a:rPr lang="en-US" baseline="0" dirty="0" smtClean="0"/>
              <a:t>, if don’t know </a:t>
            </a:r>
            <a:r>
              <a:rPr lang="en-US" baseline="0" dirty="0" err="1" smtClean="0"/>
              <a:t>transcriptome</a:t>
            </a:r>
            <a:r>
              <a:rPr lang="en-US" baseline="0" dirty="0" smtClean="0"/>
              <a:t> size, </a:t>
            </a:r>
            <a:r>
              <a:rPr lang="en-US" baseline="0" dirty="0" err="1" smtClean="0"/>
              <a:t>t</a:t>
            </a:r>
            <a:r>
              <a:rPr lang="en-US" dirty="0" err="1" smtClean="0"/>
              <a:t>ranscriptome</a:t>
            </a:r>
            <a:r>
              <a:rPr lang="en-US" baseline="0" dirty="0" smtClean="0"/>
              <a:t> generally 1-5% the size of a genome.</a:t>
            </a:r>
          </a:p>
          <a:p>
            <a:pPr>
              <a:buFontTx/>
              <a:buChar char="-"/>
            </a:pPr>
            <a:r>
              <a:rPr lang="en-US" baseline="0" dirty="0" smtClean="0"/>
              <a:t>Generally accepted coverage is 30X but can be as high as 100X depending general acceptance of particular organism or goal (variant or SNP calling may require more) for an organism.</a:t>
            </a:r>
          </a:p>
        </p:txBody>
      </p:sp>
      <p:sp>
        <p:nvSpPr>
          <p:cNvPr id="4" name="Slide Number Placeholder 3"/>
          <p:cNvSpPr>
            <a:spLocks noGrp="1"/>
          </p:cNvSpPr>
          <p:nvPr>
            <p:ph type="sldNum" sz="quarter" idx="10"/>
          </p:nvPr>
        </p:nvSpPr>
        <p:spPr/>
        <p:txBody>
          <a:bodyPr/>
          <a:lstStyle/>
          <a:p>
            <a:fld id="{C2490F14-DE25-F446-8CF4-59886ADB9C39}" type="slidenum">
              <a:rPr lang="en-US" smtClean="0"/>
              <a:pPr/>
              <a:t>39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sure to do the math and shoot for 7.5</a:t>
            </a:r>
            <a:r>
              <a:rPr lang="en-US" baseline="0" dirty="0" smtClean="0"/>
              <a:t> million fragments total.</a:t>
            </a:r>
            <a:endParaRPr lang="en-US" dirty="0"/>
          </a:p>
        </p:txBody>
      </p:sp>
      <p:sp>
        <p:nvSpPr>
          <p:cNvPr id="4" name="Slide Number Placeholder 3"/>
          <p:cNvSpPr>
            <a:spLocks noGrp="1"/>
          </p:cNvSpPr>
          <p:nvPr>
            <p:ph type="sldNum" sz="quarter" idx="10"/>
          </p:nvPr>
        </p:nvSpPr>
        <p:spPr/>
        <p:txBody>
          <a:bodyPr/>
          <a:lstStyle/>
          <a:p>
            <a:fld id="{C2490F14-DE25-F446-8CF4-59886ADB9C39}" type="slidenum">
              <a:rPr lang="en-US" smtClean="0"/>
              <a:pPr/>
              <a:t>43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490F14-DE25-F446-8CF4-59886ADB9C39}" type="slidenum">
              <a:rPr lang="en-US" smtClean="0"/>
              <a:pPr/>
              <a:t>47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Galaxy only</a:t>
            </a:r>
            <a:r>
              <a:rPr lang="en-US" baseline="0" dirty="0" smtClean="0"/>
              <a:t> works on small datasets, will not accept files bigger than 2GB so may have to split up and merge later.  Will not do jobs over 2 days long. Files uploaded will be there for 60 days.</a:t>
            </a:r>
          </a:p>
          <a:p>
            <a:r>
              <a:rPr lang="en-US" baseline="0" dirty="0" smtClean="0"/>
              <a:t>There is </a:t>
            </a:r>
            <a:r>
              <a:rPr lang="en-US" baseline="0" dirty="0" err="1" smtClean="0"/>
              <a:t>Illumina</a:t>
            </a:r>
            <a:r>
              <a:rPr lang="en-US" baseline="0" dirty="0" smtClean="0"/>
              <a:t> free software called </a:t>
            </a:r>
            <a:r>
              <a:rPr lang="en-US" baseline="0" dirty="0" err="1" smtClean="0"/>
              <a:t>MiSeq</a:t>
            </a:r>
            <a:r>
              <a:rPr lang="en-US" baseline="0" dirty="0" smtClean="0"/>
              <a:t> Reporter and CASAVA (command line) Tutorials for both and technical support on the phone.  For all others, </a:t>
            </a:r>
            <a:r>
              <a:rPr lang="en-US" baseline="0" dirty="0" err="1" smtClean="0"/>
              <a:t>google</a:t>
            </a:r>
            <a:r>
              <a:rPr lang="en-US" baseline="0" dirty="0" smtClean="0"/>
              <a:t> how </a:t>
            </a:r>
            <a:r>
              <a:rPr lang="en-US" baseline="0" dirty="0" err="1" smtClean="0"/>
              <a:t>to(or</a:t>
            </a:r>
            <a:r>
              <a:rPr lang="en-US" baseline="0" dirty="0" smtClean="0"/>
              <a:t> tutorial) whatever your problem is.  Can also </a:t>
            </a:r>
            <a:r>
              <a:rPr lang="en-US" baseline="0" dirty="0" err="1" smtClean="0"/>
              <a:t>google</a:t>
            </a:r>
            <a:r>
              <a:rPr lang="en-US" baseline="0" dirty="0" smtClean="0"/>
              <a:t> for manuals</a:t>
            </a:r>
            <a:endParaRPr lang="en-US" dirty="0"/>
          </a:p>
        </p:txBody>
      </p:sp>
      <p:sp>
        <p:nvSpPr>
          <p:cNvPr id="4" name="Slide Number Placeholder 3"/>
          <p:cNvSpPr>
            <a:spLocks noGrp="1"/>
          </p:cNvSpPr>
          <p:nvPr>
            <p:ph type="sldNum" sz="quarter" idx="10"/>
          </p:nvPr>
        </p:nvSpPr>
        <p:spPr/>
        <p:txBody>
          <a:bodyPr/>
          <a:lstStyle/>
          <a:p>
            <a:fld id="{C2490F14-DE25-F446-8CF4-59886ADB9C39}" type="slidenum">
              <a:rPr lang="en-US" smtClean="0"/>
              <a:pPr/>
              <a:t>68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5886B6-4897-F447-A9DD-AA8B6AF35376}" type="datetimeFigureOut">
              <a:rPr lang="en-US" smtClean="0"/>
              <a:pPr/>
              <a:t>6/25/13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19B10F-2DBA-DE45-83DD-F016CF9D284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5886B6-4897-F447-A9DD-AA8B6AF35376}" type="datetimeFigureOut">
              <a:rPr lang="en-US" smtClean="0"/>
              <a:pPr/>
              <a:t>6/25/13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19B10F-2DBA-DE45-83DD-F016CF9D284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5886B6-4897-F447-A9DD-AA8B6AF35376}" type="datetimeFigureOut">
              <a:rPr lang="en-US" smtClean="0"/>
              <a:pPr/>
              <a:t>6/25/13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19B10F-2DBA-DE45-83DD-F016CF9D284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5886B6-4897-F447-A9DD-AA8B6AF35376}" type="datetimeFigureOut">
              <a:rPr lang="en-US" smtClean="0"/>
              <a:pPr/>
              <a:t>6/25/13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19B10F-2DBA-DE45-83DD-F016CF9D284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5886B6-4897-F447-A9DD-AA8B6AF35376}" type="datetimeFigureOut">
              <a:rPr lang="en-US" smtClean="0"/>
              <a:pPr/>
              <a:t>6/25/13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19B10F-2DBA-DE45-83DD-F016CF9D284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5886B6-4897-F447-A9DD-AA8B6AF35376}" type="datetimeFigureOut">
              <a:rPr lang="en-US" smtClean="0"/>
              <a:pPr/>
              <a:t>6/25/13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19B10F-2DBA-DE45-83DD-F016CF9D284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5886B6-4897-F447-A9DD-AA8B6AF35376}" type="datetimeFigureOut">
              <a:rPr lang="en-US" smtClean="0"/>
              <a:pPr/>
              <a:t>6/25/13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19B10F-2DBA-DE45-83DD-F016CF9D284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5886B6-4897-F447-A9DD-AA8B6AF35376}" type="datetimeFigureOut">
              <a:rPr lang="en-US" smtClean="0"/>
              <a:pPr/>
              <a:t>6/25/13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19B10F-2DBA-DE45-83DD-F016CF9D284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5886B6-4897-F447-A9DD-AA8B6AF35376}" type="datetimeFigureOut">
              <a:rPr lang="en-US" smtClean="0"/>
              <a:pPr/>
              <a:t>6/25/13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19B10F-2DBA-DE45-83DD-F016CF9D284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5886B6-4897-F447-A9DD-AA8B6AF35376}" type="datetimeFigureOut">
              <a:rPr lang="en-US" smtClean="0"/>
              <a:pPr/>
              <a:t>6/25/13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19B10F-2DBA-DE45-83DD-F016CF9D284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5886B6-4897-F447-A9DD-AA8B6AF35376}" type="datetimeFigureOut">
              <a:rPr lang="en-US" smtClean="0"/>
              <a:pPr/>
              <a:t>6/25/13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19B10F-2DBA-DE45-83DD-F016CF9D284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5886B6-4897-F447-A9DD-AA8B6AF35376}" type="datetimeFigureOut">
              <a:rPr lang="en-US" smtClean="0"/>
              <a:pPr/>
              <a:t>6/25/13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19B10F-2DBA-DE45-83DD-F016CF9D284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69.xml.rels><?xml version="1.0" encoding="UTF-8" standalone="yes"?>
<Relationships xmlns="http://schemas.openxmlformats.org/package/2006/relationships"><Relationship Id="rId3" Type="http://schemas.openxmlformats.org/officeDocument/2006/relationships/hyperlink" Target="http://support.illumina.com/training/sequencing_training.ilmn" TargetMode="External"/><Relationship Id="rId4" Type="http://schemas.openxmlformats.org/officeDocument/2006/relationships/hyperlink" Target="https://main.g2.bx.psu.edu/" TargetMode="External"/><Relationship Id="rId5" Type="http://schemas.openxmlformats.org/officeDocument/2006/relationships/hyperlink" Target="mailto:NCGAS@indiana.edu" TargetMode="External"/><Relationship Id="rId6" Type="http://schemas.openxmlformats.org/officeDocument/2006/relationships/hyperlink" Target="mailto:petersmp@juniata.edu" TargetMode="External"/><Relationship Id="rId1" Type="http://schemas.openxmlformats.org/officeDocument/2006/relationships/slideLayout" Target="../slideLayouts/slideLayout2.xml"/><Relationship Id="rId2" Type="http://schemas.openxmlformats.org/officeDocument/2006/relationships/hyperlink" Target="http://ugene.unipro.ru/"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res.illumina.com/documents/products/appnotes/appnote_miseq_16s.pdf" TargetMode="External"/><Relationship Id="rId4" Type="http://schemas.openxmlformats.org/officeDocument/2006/relationships/hyperlink" Target="http://res.illumina.com/documents/products/technotes/technote_coverage_calculation.pdf" TargetMode="External"/><Relationship Id="rId5" Type="http://schemas.openxmlformats.org/officeDocument/2006/relationships/hyperlink" Target="http://res.illumina.com/documents/products/technotes/technote_understanding_quality_scores.pdf" TargetMode="External"/><Relationship Id="rId6" Type="http://schemas.openxmlformats.org/officeDocument/2006/relationships/hyperlink" Target="http://support.illumina.com/sequencing/literature.ilmn" TargetMode="External"/><Relationship Id="rId1" Type="http://schemas.openxmlformats.org/officeDocument/2006/relationships/slideLayout" Target="../slideLayouts/slideLayout2.xml"/><Relationship Id="rId2" Type="http://schemas.openxmlformats.org/officeDocument/2006/relationships/hyperlink" Target="http://res.illumina.com/documents/products/sequencing_introduction_microbiology.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5100" y="-89126"/>
            <a:ext cx="9721850" cy="722017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800" y="0"/>
            <a:ext cx="9022446" cy="6858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 y="0"/>
            <a:ext cx="8985142" cy="685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800" y="0"/>
            <a:ext cx="9021817" cy="685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28234" cy="685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7000" y="0"/>
            <a:ext cx="8882631" cy="6858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1600" y="0"/>
            <a:ext cx="8937598" cy="6858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400" y="0"/>
            <a:ext cx="9088916" cy="6858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400" y="0"/>
            <a:ext cx="9084777" cy="6858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500" y="0"/>
            <a:ext cx="8998919"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8900" y="0"/>
            <a:ext cx="8943680" cy="6858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4000" y="-254000"/>
            <a:ext cx="9652000" cy="7366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8900" y="0"/>
            <a:ext cx="8941147" cy="6858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 y="0"/>
            <a:ext cx="9056839" cy="6858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700" y="0"/>
            <a:ext cx="9108649" cy="6858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800" y="0"/>
            <a:ext cx="9026769"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6354" y="482602"/>
            <a:ext cx="9487354" cy="5930807"/>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42"/>
            <a:ext cx="9340850" cy="7039842"/>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48060"/>
            <a:ext cx="8985250" cy="677184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800" y="0"/>
            <a:ext cx="9022446" cy="6858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0038" cy="6858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5100" y="0"/>
            <a:ext cx="8795878" cy="6858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6700" y="-279400"/>
            <a:ext cx="9677400" cy="74168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 y="0"/>
            <a:ext cx="8983510" cy="68580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 y="0"/>
            <a:ext cx="9049732" cy="6858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6833681"/>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 y="63500"/>
            <a:ext cx="9117864" cy="66929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4317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8900" y="0"/>
            <a:ext cx="8960964" cy="68580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8900" y="0"/>
            <a:ext cx="8965467" cy="68580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34" y="0"/>
            <a:ext cx="9180870" cy="68580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Workflow</a:t>
            </a:r>
            <a:endParaRPr lang="en-US" dirty="0"/>
          </a:p>
        </p:txBody>
      </p:sp>
      <p:sp>
        <p:nvSpPr>
          <p:cNvPr id="4" name="TextBox 3"/>
          <p:cNvSpPr txBox="1"/>
          <p:nvPr/>
        </p:nvSpPr>
        <p:spPr>
          <a:xfrm>
            <a:off x="798286" y="1759857"/>
            <a:ext cx="7888514" cy="2862323"/>
          </a:xfrm>
          <a:prstGeom prst="rect">
            <a:avLst/>
          </a:prstGeom>
          <a:noFill/>
        </p:spPr>
        <p:txBody>
          <a:bodyPr wrap="square" rtlCol="0">
            <a:spAutoFit/>
          </a:bodyPr>
          <a:lstStyle/>
          <a:p>
            <a:pPr>
              <a:buFont typeface="Arial"/>
              <a:buChar char="•"/>
            </a:pPr>
            <a:r>
              <a:rPr lang="en-US" dirty="0" smtClean="0"/>
              <a:t>Calculate coverage possible for your genome/</a:t>
            </a:r>
            <a:r>
              <a:rPr lang="en-US" dirty="0" err="1" smtClean="0"/>
              <a:t>transcriptome</a:t>
            </a:r>
            <a:r>
              <a:rPr lang="en-US" dirty="0" smtClean="0"/>
              <a:t>.</a:t>
            </a:r>
          </a:p>
          <a:p>
            <a:pPr>
              <a:buFont typeface="Arial"/>
              <a:buChar char="•"/>
            </a:pPr>
            <a:r>
              <a:rPr lang="en-US" dirty="0" smtClean="0"/>
              <a:t>From there, decide how many samples will fit on your run.</a:t>
            </a:r>
          </a:p>
          <a:p>
            <a:pPr>
              <a:buFont typeface="Arial"/>
              <a:buChar char="•"/>
            </a:pPr>
            <a:r>
              <a:rPr lang="en-US" dirty="0" smtClean="0"/>
              <a:t>Isolate your nucleic acid as usual and </a:t>
            </a:r>
            <a:r>
              <a:rPr lang="en-US" dirty="0" err="1" smtClean="0"/>
              <a:t>quantitate</a:t>
            </a:r>
            <a:r>
              <a:rPr lang="en-US" dirty="0" smtClean="0"/>
              <a:t> on </a:t>
            </a:r>
            <a:r>
              <a:rPr lang="en-US" dirty="0" err="1" smtClean="0"/>
              <a:t>Qubit</a:t>
            </a:r>
            <a:r>
              <a:rPr lang="en-US" dirty="0" smtClean="0"/>
              <a:t> (may want to isolate a couple of extra and take the best ones). RNA get rid of </a:t>
            </a:r>
            <a:r>
              <a:rPr lang="en-US" dirty="0" err="1" smtClean="0"/>
              <a:t>rRNA</a:t>
            </a:r>
            <a:r>
              <a:rPr lang="en-US" dirty="0" smtClean="0"/>
              <a:t> if not needed.</a:t>
            </a:r>
          </a:p>
          <a:p>
            <a:pPr>
              <a:buFont typeface="Arial"/>
              <a:buChar char="•"/>
            </a:pPr>
            <a:r>
              <a:rPr lang="en-US" dirty="0" smtClean="0"/>
              <a:t>Prepare each library (for </a:t>
            </a:r>
            <a:r>
              <a:rPr lang="en-US" dirty="0" err="1" smtClean="0"/>
              <a:t>metagenomics</a:t>
            </a:r>
            <a:r>
              <a:rPr lang="en-US" dirty="0" smtClean="0"/>
              <a:t>, the isolating and library prep are combined by doing PCR with custom primers that have the grafting primer, indices, and sequencing primers built in).</a:t>
            </a:r>
          </a:p>
          <a:p>
            <a:pPr>
              <a:buFont typeface="Arial"/>
              <a:buChar char="•"/>
            </a:pPr>
            <a:r>
              <a:rPr lang="en-US" dirty="0" err="1" smtClean="0"/>
              <a:t>Quantitate</a:t>
            </a:r>
            <a:r>
              <a:rPr lang="en-US" dirty="0" smtClean="0"/>
              <a:t> one more time if necessary then pool portions of libraries.</a:t>
            </a:r>
          </a:p>
          <a:p>
            <a:pPr>
              <a:buFont typeface="Arial"/>
              <a:buChar char="•"/>
            </a:pPr>
            <a:r>
              <a:rPr lang="en-US" dirty="0" smtClean="0"/>
              <a:t>On day of sequencing you will denature and dilute your library and the </a:t>
            </a:r>
            <a:r>
              <a:rPr lang="en-US" dirty="0" err="1" smtClean="0"/>
              <a:t>PhiX</a:t>
            </a:r>
            <a:r>
              <a:rPr lang="en-US" dirty="0" smtClean="0"/>
              <a:t> library purchased from </a:t>
            </a:r>
            <a:r>
              <a:rPr lang="en-US" dirty="0" err="1" smtClean="0"/>
              <a:t>Illumina</a:t>
            </a:r>
            <a:r>
              <a:rPr lang="en-US" dirty="0" smtClean="0"/>
              <a:t> and pool together with </a:t>
            </a:r>
            <a:r>
              <a:rPr lang="en-US" dirty="0" err="1" smtClean="0"/>
              <a:t>PhiX</a:t>
            </a:r>
            <a:r>
              <a:rPr lang="en-US" dirty="0" smtClean="0"/>
              <a:t> being 1-5% of pool.</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838200" y="609601"/>
          <a:ext cx="7251700" cy="4952998"/>
        </p:xfrm>
        <a:graphic>
          <a:graphicData uri="http://schemas.openxmlformats.org/drawingml/2006/table">
            <a:tbl>
              <a:tblPr/>
              <a:tblGrid>
                <a:gridCol w="3189956"/>
                <a:gridCol w="1971432"/>
                <a:gridCol w="2090312"/>
              </a:tblGrid>
              <a:tr h="386247">
                <a:tc gridSpan="2">
                  <a:txBody>
                    <a:bodyPr/>
                    <a:lstStyle/>
                    <a:p>
                      <a:pPr algn="l" fontAlgn="b"/>
                      <a:r>
                        <a:rPr lang="en-US" sz="1100" b="0" i="0" u="none" strike="noStrike">
                          <a:solidFill>
                            <a:srgbClr val="FFCC00"/>
                          </a:solidFill>
                          <a:latin typeface="Arial"/>
                        </a:rPr>
                        <a:t>MiSeq Output Calculations</a:t>
                      </a:r>
                    </a:p>
                  </a:txBody>
                  <a:tcPr marL="8328" marR="8328" marT="8328" marB="0" anchor="b">
                    <a:lnL>
                      <a:noFill/>
                    </a:lnL>
                    <a:lnR>
                      <a:noFill/>
                    </a:lnR>
                    <a:lnT>
                      <a:noFill/>
                    </a:lnT>
                    <a:lnB w="6350" cap="flat" cmpd="sng" algn="ctr">
                      <a:solidFill>
                        <a:srgbClr val="969696"/>
                      </a:solidFill>
                      <a:prstDash val="solid"/>
                      <a:round/>
                      <a:headEnd type="none" w="med" len="med"/>
                      <a:tailEnd type="none" w="med" len="med"/>
                    </a:lnB>
                  </a:tcPr>
                </a:tc>
                <a:tc hMerge="1">
                  <a:txBody>
                    <a:bodyPr/>
                    <a:lstStyle/>
                    <a:p>
                      <a:endParaRPr lang="en-US"/>
                    </a:p>
                  </a:txBody>
                  <a:tcPr/>
                </a:tc>
                <a:tc>
                  <a:txBody>
                    <a:bodyPr/>
                    <a:lstStyle/>
                    <a:p>
                      <a:pPr algn="l" fontAlgn="b"/>
                      <a:endParaRPr lang="en-US" sz="700" b="0" i="0" u="none" strike="noStrike">
                        <a:solidFill>
                          <a:srgbClr val="000000"/>
                        </a:solidFill>
                        <a:latin typeface="Calibri"/>
                      </a:endParaRPr>
                    </a:p>
                  </a:txBody>
                  <a:tcPr marL="8328" marR="8328" marT="8328" marB="0" anchor="b">
                    <a:lnL>
                      <a:noFill/>
                    </a:lnL>
                    <a:lnR>
                      <a:noFill/>
                    </a:lnR>
                    <a:lnT>
                      <a:noFill/>
                    </a:lnT>
                    <a:lnB w="6350" cap="flat" cmpd="sng" algn="ctr">
                      <a:solidFill>
                        <a:srgbClr val="969696"/>
                      </a:solidFill>
                      <a:prstDash val="solid"/>
                      <a:round/>
                      <a:headEnd type="none" w="med" len="med"/>
                      <a:tailEnd type="none" w="med" len="med"/>
                    </a:lnB>
                  </a:tcPr>
                </a:tc>
              </a:tr>
              <a:tr h="1209280">
                <a:tc>
                  <a:txBody>
                    <a:bodyPr/>
                    <a:lstStyle/>
                    <a:p>
                      <a:pPr algn="l" fontAlgn="b"/>
                      <a:r>
                        <a:rPr lang="en-US" sz="700" b="0" i="0" u="none" strike="noStrike">
                          <a:solidFill>
                            <a:srgbClr val="808080"/>
                          </a:solidFill>
                          <a:latin typeface="Arial"/>
                        </a:rPr>
                        <a:t> </a:t>
                      </a:r>
                    </a:p>
                  </a:txBody>
                  <a:tcPr marL="8328" marR="8328" marT="8328" marB="0" anchor="b">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algn="l" fontAlgn="b"/>
                      <a:r>
                        <a:rPr lang="en-US" sz="700" b="0" i="0" u="none" strike="noStrike">
                          <a:solidFill>
                            <a:srgbClr val="808080"/>
                          </a:solidFill>
                          <a:latin typeface="Arial"/>
                        </a:rPr>
                        <a:t>MiSeq with:</a:t>
                      </a:r>
                      <a:br>
                        <a:rPr lang="en-US" sz="700" b="0" i="0" u="none" strike="noStrike">
                          <a:solidFill>
                            <a:srgbClr val="808080"/>
                          </a:solidFill>
                          <a:latin typeface="Arial"/>
                        </a:rPr>
                      </a:br>
                      <a:r>
                        <a:rPr lang="en-US" sz="700" b="0" i="0" u="none" strike="noStrike">
                          <a:solidFill>
                            <a:srgbClr val="808080"/>
                          </a:solidFill>
                          <a:latin typeface="Arial"/>
                        </a:rPr>
                        <a:t>- Upgraded hardware, or from September 2012 and later</a:t>
                      </a:r>
                      <a:br>
                        <a:rPr lang="en-US" sz="700" b="0" i="0" u="none" strike="noStrike">
                          <a:solidFill>
                            <a:srgbClr val="808080"/>
                          </a:solidFill>
                          <a:latin typeface="Arial"/>
                        </a:rPr>
                      </a:br>
                      <a:r>
                        <a:rPr lang="en-US" sz="700" b="0" i="0" u="none" strike="noStrike">
                          <a:solidFill>
                            <a:srgbClr val="808080"/>
                          </a:solidFill>
                          <a:latin typeface="Arial"/>
                        </a:rPr>
                        <a:t>- MCS v2.0 or later</a:t>
                      </a:r>
                      <a:br>
                        <a:rPr lang="en-US" sz="700" b="0" i="0" u="none" strike="noStrike">
                          <a:solidFill>
                            <a:srgbClr val="808080"/>
                          </a:solidFill>
                          <a:latin typeface="Arial"/>
                        </a:rPr>
                      </a:br>
                      <a:r>
                        <a:rPr lang="en-US" sz="700" b="0" i="0" u="none" strike="noStrike">
                          <a:solidFill>
                            <a:srgbClr val="808080"/>
                          </a:solidFill>
                          <a:latin typeface="Arial"/>
                        </a:rPr>
                        <a:t>- MiSeq Reagent Kit v2</a:t>
                      </a:r>
                    </a:p>
                  </a:txBody>
                  <a:tcPr marL="8328" marR="8328" marT="8328" marB="0" anchor="b">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algn="l" fontAlgn="t"/>
                      <a:r>
                        <a:rPr lang="en-US" sz="700" b="0" i="0" u="none" strike="noStrike">
                          <a:solidFill>
                            <a:srgbClr val="808080"/>
                          </a:solidFill>
                          <a:latin typeface="Arial"/>
                        </a:rPr>
                        <a:t>Older MiSeq run configurations.</a:t>
                      </a:r>
                    </a:p>
                  </a:txBody>
                  <a:tcPr marL="8328" marR="8328" marT="8328" marB="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r>
              <a:tr h="270734">
                <a:tc>
                  <a:txBody>
                    <a:bodyPr/>
                    <a:lstStyle/>
                    <a:p>
                      <a:pPr algn="l" fontAlgn="b"/>
                      <a:r>
                        <a:rPr lang="en-US" sz="700" b="0" i="0" u="none" strike="noStrike" dirty="0">
                          <a:solidFill>
                            <a:srgbClr val="808080"/>
                          </a:solidFill>
                          <a:latin typeface="Arial"/>
                        </a:rPr>
                        <a:t>Reads/flow cell</a:t>
                      </a:r>
                    </a:p>
                  </a:txBody>
                  <a:tcPr marL="8328" marR="8328" marT="8328" marB="0" anchor="b">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19050" cap="flat" cmpd="sng" algn="ctr">
                      <a:solidFill>
                        <a:srgbClr val="FFCC00"/>
                      </a:solidFill>
                      <a:prstDash val="solid"/>
                      <a:round/>
                      <a:headEnd type="none" w="med" len="med"/>
                      <a:tailEnd type="none" w="med" len="med"/>
                    </a:lnB>
                  </a:tcPr>
                </a:tc>
                <a:tc>
                  <a:txBody>
                    <a:bodyPr/>
                    <a:lstStyle/>
                    <a:p>
                      <a:pPr algn="r" fontAlgn="b"/>
                      <a:r>
                        <a:rPr lang="en-US" sz="700" b="0" i="0" u="none" strike="noStrike">
                          <a:solidFill>
                            <a:srgbClr val="808080"/>
                          </a:solidFill>
                          <a:latin typeface="Arial"/>
                        </a:rPr>
                        <a:t>16,000,000</a:t>
                      </a:r>
                    </a:p>
                  </a:txBody>
                  <a:tcPr marL="8328" marR="8328" marT="8328" marB="0" anchor="b">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19050" cap="flat" cmpd="sng" algn="ctr">
                      <a:solidFill>
                        <a:srgbClr val="FFCC00"/>
                      </a:solidFill>
                      <a:prstDash val="solid"/>
                      <a:round/>
                      <a:headEnd type="none" w="med" len="med"/>
                      <a:tailEnd type="none" w="med" len="med"/>
                    </a:lnB>
                  </a:tcPr>
                </a:tc>
                <a:tc>
                  <a:txBody>
                    <a:bodyPr/>
                    <a:lstStyle/>
                    <a:p>
                      <a:pPr algn="r" fontAlgn="b"/>
                      <a:r>
                        <a:rPr lang="en-US" sz="700" b="0" i="0" u="none" strike="noStrike">
                          <a:solidFill>
                            <a:srgbClr val="808080"/>
                          </a:solidFill>
                          <a:latin typeface="Arial"/>
                        </a:rPr>
                        <a:t>5,000,000</a:t>
                      </a:r>
                    </a:p>
                  </a:txBody>
                  <a:tcPr marL="8328" marR="8328" marT="8328" marB="0" anchor="b">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19050" cap="flat" cmpd="sng" algn="ctr">
                      <a:solidFill>
                        <a:srgbClr val="FFCC00"/>
                      </a:solidFill>
                      <a:prstDash val="solid"/>
                      <a:round/>
                      <a:headEnd type="none" w="med" len="med"/>
                      <a:tailEnd type="none" w="med" len="med"/>
                    </a:lnB>
                  </a:tcPr>
                </a:tc>
              </a:tr>
              <a:tr h="270734">
                <a:tc>
                  <a:txBody>
                    <a:bodyPr/>
                    <a:lstStyle/>
                    <a:p>
                      <a:pPr algn="l" fontAlgn="b"/>
                      <a:r>
                        <a:rPr lang="en-US" sz="700" b="0" i="0" u="none" strike="noStrike">
                          <a:solidFill>
                            <a:srgbClr val="808080"/>
                          </a:solidFill>
                          <a:latin typeface="Arial"/>
                        </a:rPr>
                        <a:t>Genome or region size  (in bases)</a:t>
                      </a:r>
                    </a:p>
                  </a:txBody>
                  <a:tcPr marL="8328" marR="8328" marT="8328" marB="0" anchor="b">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19050" cap="flat" cmpd="sng" algn="ctr">
                      <a:solidFill>
                        <a:srgbClr val="FFCC00"/>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algn="r" fontAlgn="b"/>
                      <a:r>
                        <a:rPr lang="en-US" sz="700" b="1" i="0" u="none" strike="noStrike">
                          <a:solidFill>
                            <a:srgbClr val="808080"/>
                          </a:solidFill>
                          <a:latin typeface="Arial"/>
                        </a:rPr>
                        <a:t>Enter your value here</a:t>
                      </a:r>
                    </a:p>
                  </a:txBody>
                  <a:tcPr marL="8328" marR="8328" marT="8328" marB="0" anchor="b">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19050" cap="flat" cmpd="sng" algn="ctr">
                      <a:solidFill>
                        <a:srgbClr val="FFCC00"/>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algn="r" fontAlgn="b"/>
                      <a:r>
                        <a:rPr lang="en-US" sz="700" b="1" i="0" u="none" strike="noStrike">
                          <a:solidFill>
                            <a:srgbClr val="808080"/>
                          </a:solidFill>
                          <a:latin typeface="Arial"/>
                        </a:rPr>
                        <a:t>Enter your value here</a:t>
                      </a:r>
                    </a:p>
                  </a:txBody>
                  <a:tcPr marL="8328" marR="8328" marT="8328" marB="0" anchor="b">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19050" cap="flat" cmpd="sng" algn="ctr">
                      <a:solidFill>
                        <a:srgbClr val="FFCC00"/>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r>
              <a:tr h="256296">
                <a:tc>
                  <a:txBody>
                    <a:bodyPr/>
                    <a:lstStyle/>
                    <a:p>
                      <a:pPr algn="l" fontAlgn="b"/>
                      <a:r>
                        <a:rPr lang="en-US" sz="700" b="0" i="0" u="none" strike="noStrike">
                          <a:solidFill>
                            <a:srgbClr val="808080"/>
                          </a:solidFill>
                          <a:latin typeface="Arial"/>
                        </a:rPr>
                        <a:t>Coverage</a:t>
                      </a:r>
                    </a:p>
                  </a:txBody>
                  <a:tcPr marL="8328" marR="8328" marT="8328" marB="0" anchor="b">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algn="r" fontAlgn="b"/>
                      <a:r>
                        <a:rPr lang="en-US" sz="700" b="1" i="0" u="none" strike="noStrike">
                          <a:solidFill>
                            <a:srgbClr val="808080"/>
                          </a:solidFill>
                          <a:latin typeface="Arial"/>
                        </a:rPr>
                        <a:t>Enter your value here</a:t>
                      </a:r>
                    </a:p>
                  </a:txBody>
                  <a:tcPr marL="8328" marR="8328" marT="8328" marB="0" anchor="b">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algn="r" fontAlgn="b"/>
                      <a:r>
                        <a:rPr lang="en-US" sz="700" b="1" i="0" u="none" strike="noStrike">
                          <a:solidFill>
                            <a:srgbClr val="808080"/>
                          </a:solidFill>
                          <a:latin typeface="Arial"/>
                        </a:rPr>
                        <a:t>Enter your value here</a:t>
                      </a:r>
                    </a:p>
                  </a:txBody>
                  <a:tcPr marL="8328" marR="8328" marT="8328" marB="0" anchor="b">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r>
              <a:tr h="270734">
                <a:tc>
                  <a:txBody>
                    <a:bodyPr/>
                    <a:lstStyle/>
                    <a:p>
                      <a:pPr algn="l" fontAlgn="b"/>
                      <a:r>
                        <a:rPr lang="en-US" sz="700" b="0" i="0" u="none" strike="noStrike">
                          <a:solidFill>
                            <a:srgbClr val="808080"/>
                          </a:solidFill>
                          <a:latin typeface="Arial"/>
                        </a:rPr>
                        <a:t>Total number of cycles (</a:t>
                      </a:r>
                      <a:r>
                        <a:rPr lang="en-US" sz="700" b="0" i="1" u="none" strike="noStrike">
                          <a:solidFill>
                            <a:srgbClr val="808080"/>
                          </a:solidFill>
                          <a:latin typeface="Arial"/>
                        </a:rPr>
                        <a:t>e.g.</a:t>
                      </a:r>
                      <a:r>
                        <a:rPr lang="en-US" sz="700" b="0" i="0" u="none" strike="noStrike">
                          <a:solidFill>
                            <a:srgbClr val="808080"/>
                          </a:solidFill>
                          <a:latin typeface="Arial"/>
                        </a:rPr>
                        <a:t> 300 for 2x150)</a:t>
                      </a:r>
                    </a:p>
                  </a:txBody>
                  <a:tcPr marL="8328" marR="8328" marT="8328" marB="0" anchor="b">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19050" cap="flat" cmpd="sng" algn="ctr">
                      <a:solidFill>
                        <a:srgbClr val="FFCC00"/>
                      </a:solidFill>
                      <a:prstDash val="solid"/>
                      <a:round/>
                      <a:headEnd type="none" w="med" len="med"/>
                      <a:tailEnd type="none" w="med" len="med"/>
                    </a:lnB>
                  </a:tcPr>
                </a:tc>
                <a:tc>
                  <a:txBody>
                    <a:bodyPr/>
                    <a:lstStyle/>
                    <a:p>
                      <a:pPr algn="r" fontAlgn="b"/>
                      <a:r>
                        <a:rPr lang="en-US" sz="700" b="1" i="0" u="none" strike="noStrike">
                          <a:solidFill>
                            <a:srgbClr val="808080"/>
                          </a:solidFill>
                          <a:latin typeface="Arial"/>
                        </a:rPr>
                        <a:t>Enter your value here</a:t>
                      </a:r>
                    </a:p>
                  </a:txBody>
                  <a:tcPr marL="8328" marR="8328" marT="8328" marB="0" anchor="b">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19050" cap="flat" cmpd="sng" algn="ctr">
                      <a:solidFill>
                        <a:srgbClr val="FFCC00"/>
                      </a:solidFill>
                      <a:prstDash val="solid"/>
                      <a:round/>
                      <a:headEnd type="none" w="med" len="med"/>
                      <a:tailEnd type="none" w="med" len="med"/>
                    </a:lnB>
                  </a:tcPr>
                </a:tc>
                <a:tc>
                  <a:txBody>
                    <a:bodyPr/>
                    <a:lstStyle/>
                    <a:p>
                      <a:pPr algn="r" fontAlgn="b"/>
                      <a:r>
                        <a:rPr lang="en-US" sz="700" b="1" i="0" u="none" strike="noStrike">
                          <a:solidFill>
                            <a:srgbClr val="808080"/>
                          </a:solidFill>
                          <a:latin typeface="Arial"/>
                        </a:rPr>
                        <a:t>Enter your value here</a:t>
                      </a:r>
                    </a:p>
                  </a:txBody>
                  <a:tcPr marL="8328" marR="8328" marT="8328" marB="0" anchor="b">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19050" cap="flat" cmpd="sng" algn="ctr">
                      <a:solidFill>
                        <a:srgbClr val="FFCC00"/>
                      </a:solidFill>
                      <a:prstDash val="solid"/>
                      <a:round/>
                      <a:headEnd type="none" w="med" len="med"/>
                      <a:tailEnd type="none" w="med" len="med"/>
                    </a:lnB>
                  </a:tcPr>
                </a:tc>
              </a:tr>
              <a:tr h="270734">
                <a:tc>
                  <a:txBody>
                    <a:bodyPr/>
                    <a:lstStyle/>
                    <a:p>
                      <a:pPr algn="l" fontAlgn="b"/>
                      <a:r>
                        <a:rPr lang="en-US" sz="700" b="1" i="0" u="none" strike="noStrike">
                          <a:solidFill>
                            <a:srgbClr val="808080"/>
                          </a:solidFill>
                          <a:latin typeface="Arial"/>
                        </a:rPr>
                        <a:t>Total output required (in bases)</a:t>
                      </a:r>
                    </a:p>
                  </a:txBody>
                  <a:tcPr marL="8328" marR="8328" marT="8328" marB="0" anchor="b">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19050" cap="flat" cmpd="sng" algn="ctr">
                      <a:solidFill>
                        <a:srgbClr val="FFCC00"/>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rgbClr val="C0C0C0"/>
                    </a:solidFill>
                  </a:tcPr>
                </a:tc>
                <a:tc>
                  <a:txBody>
                    <a:bodyPr/>
                    <a:lstStyle/>
                    <a:p>
                      <a:pPr algn="ctr" fontAlgn="b"/>
                      <a:r>
                        <a:rPr lang="en-US" sz="700" b="1" i="0" u="none" strike="noStrike">
                          <a:solidFill>
                            <a:srgbClr val="C0C0C0"/>
                          </a:solidFill>
                          <a:latin typeface="Arial"/>
                        </a:rPr>
                        <a:t>#VALUE!</a:t>
                      </a:r>
                    </a:p>
                  </a:txBody>
                  <a:tcPr marL="8328" marR="8328" marT="8328" marB="0" anchor="b">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19050" cap="flat" cmpd="sng" algn="ctr">
                      <a:solidFill>
                        <a:srgbClr val="FFCC00"/>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rgbClr val="C0C0C0"/>
                    </a:solidFill>
                  </a:tcPr>
                </a:tc>
                <a:tc>
                  <a:txBody>
                    <a:bodyPr/>
                    <a:lstStyle/>
                    <a:p>
                      <a:pPr algn="ctr" fontAlgn="b"/>
                      <a:r>
                        <a:rPr lang="en-US" sz="700" b="1" i="0" u="none" strike="noStrike">
                          <a:solidFill>
                            <a:srgbClr val="C0C0C0"/>
                          </a:solidFill>
                          <a:latin typeface="Arial"/>
                        </a:rPr>
                        <a:t>#VALUE!</a:t>
                      </a:r>
                    </a:p>
                  </a:txBody>
                  <a:tcPr marL="8328" marR="8328" marT="8328" marB="0" anchor="b">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19050" cap="flat" cmpd="sng" algn="ctr">
                      <a:solidFill>
                        <a:srgbClr val="FFCC00"/>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rgbClr val="C0C0C0"/>
                    </a:solidFill>
                  </a:tcPr>
                </a:tc>
              </a:tr>
              <a:tr h="256296">
                <a:tc>
                  <a:txBody>
                    <a:bodyPr/>
                    <a:lstStyle/>
                    <a:p>
                      <a:pPr algn="l" fontAlgn="b"/>
                      <a:r>
                        <a:rPr lang="en-US" sz="700" b="1" i="0" u="none" strike="noStrike">
                          <a:solidFill>
                            <a:srgbClr val="808080"/>
                          </a:solidFill>
                          <a:latin typeface="Arial"/>
                        </a:rPr>
                        <a:t>Output/flow cell (bases/flow cell)</a:t>
                      </a:r>
                    </a:p>
                  </a:txBody>
                  <a:tcPr marL="8328" marR="8328" marT="8328" marB="0" anchor="b">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rgbClr val="C0C0C0"/>
                    </a:solidFill>
                  </a:tcPr>
                </a:tc>
                <a:tc>
                  <a:txBody>
                    <a:bodyPr/>
                    <a:lstStyle/>
                    <a:p>
                      <a:pPr algn="ctr" fontAlgn="b"/>
                      <a:r>
                        <a:rPr lang="en-US" sz="700" b="1" i="0" u="none" strike="noStrike">
                          <a:solidFill>
                            <a:srgbClr val="C0C0C0"/>
                          </a:solidFill>
                          <a:latin typeface="Arial"/>
                        </a:rPr>
                        <a:t>#VALUE!</a:t>
                      </a:r>
                    </a:p>
                  </a:txBody>
                  <a:tcPr marL="8328" marR="8328" marT="8328" marB="0" anchor="b">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rgbClr val="C0C0C0"/>
                    </a:solidFill>
                  </a:tcPr>
                </a:tc>
                <a:tc>
                  <a:txBody>
                    <a:bodyPr/>
                    <a:lstStyle/>
                    <a:p>
                      <a:pPr algn="ctr" fontAlgn="b"/>
                      <a:r>
                        <a:rPr lang="en-US" sz="700" b="1" i="0" u="none" strike="noStrike">
                          <a:solidFill>
                            <a:srgbClr val="C0C0C0"/>
                          </a:solidFill>
                          <a:latin typeface="Arial"/>
                        </a:rPr>
                        <a:t>#VALUE!</a:t>
                      </a:r>
                    </a:p>
                  </a:txBody>
                  <a:tcPr marL="8328" marR="8328" marT="8328" marB="0" anchor="b">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rgbClr val="C0C0C0"/>
                    </a:solidFill>
                  </a:tcPr>
                </a:tc>
              </a:tr>
              <a:tr h="256296">
                <a:tc>
                  <a:txBody>
                    <a:bodyPr/>
                    <a:lstStyle/>
                    <a:p>
                      <a:pPr algn="l" fontAlgn="b"/>
                      <a:r>
                        <a:rPr lang="en-US" sz="700" b="1" i="0" u="none" strike="noStrike">
                          <a:solidFill>
                            <a:srgbClr val="808080"/>
                          </a:solidFill>
                          <a:latin typeface="Arial"/>
                        </a:rPr>
                        <a:t>Number of flow cells</a:t>
                      </a:r>
                    </a:p>
                  </a:txBody>
                  <a:tcPr marL="8328" marR="8328" marT="8328" marB="0" anchor="b">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rgbClr val="C0C0C0"/>
                    </a:solidFill>
                  </a:tcPr>
                </a:tc>
                <a:tc>
                  <a:txBody>
                    <a:bodyPr/>
                    <a:lstStyle/>
                    <a:p>
                      <a:pPr algn="ctr" fontAlgn="b"/>
                      <a:r>
                        <a:rPr lang="en-US" sz="700" b="1" i="0" u="none" strike="noStrike">
                          <a:solidFill>
                            <a:srgbClr val="C0C0C0"/>
                          </a:solidFill>
                          <a:latin typeface="Arial"/>
                        </a:rPr>
                        <a:t>#VALUE!</a:t>
                      </a:r>
                    </a:p>
                  </a:txBody>
                  <a:tcPr marL="8328" marR="8328" marT="8328" marB="0" anchor="b">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rgbClr val="C0C0C0"/>
                    </a:solidFill>
                  </a:tcPr>
                </a:tc>
                <a:tc>
                  <a:txBody>
                    <a:bodyPr/>
                    <a:lstStyle/>
                    <a:p>
                      <a:pPr algn="ctr" fontAlgn="b"/>
                      <a:r>
                        <a:rPr lang="en-US" sz="700" b="1" i="0" u="none" strike="noStrike">
                          <a:solidFill>
                            <a:srgbClr val="C0C0C0"/>
                          </a:solidFill>
                          <a:latin typeface="Arial"/>
                        </a:rPr>
                        <a:t>#VALUE!</a:t>
                      </a:r>
                    </a:p>
                  </a:txBody>
                  <a:tcPr marL="8328" marR="8328" marT="8328" marB="0" anchor="b">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rgbClr val="C0C0C0"/>
                    </a:solidFill>
                  </a:tcPr>
                </a:tc>
              </a:tr>
              <a:tr h="256296">
                <a:tc>
                  <a:txBody>
                    <a:bodyPr/>
                    <a:lstStyle/>
                    <a:p>
                      <a:pPr algn="l" fontAlgn="b"/>
                      <a:endParaRPr lang="en-US" sz="700" b="0" i="0" u="none" strike="noStrike">
                        <a:solidFill>
                          <a:srgbClr val="000000"/>
                        </a:solidFill>
                        <a:latin typeface="Calibri"/>
                      </a:endParaRPr>
                    </a:p>
                  </a:txBody>
                  <a:tcPr marL="8328" marR="8328" marT="8328" marB="0" anchor="b">
                    <a:lnL>
                      <a:noFill/>
                    </a:lnL>
                    <a:lnR>
                      <a:noFill/>
                    </a:lnR>
                    <a:lnT w="6350" cap="flat" cmpd="sng" algn="ctr">
                      <a:solidFill>
                        <a:srgbClr val="969696"/>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latin typeface="Calibri"/>
                      </a:endParaRPr>
                    </a:p>
                  </a:txBody>
                  <a:tcPr marL="8328" marR="8328" marT="8328" marB="0" anchor="b">
                    <a:lnL>
                      <a:noFill/>
                    </a:lnL>
                    <a:lnR>
                      <a:noFill/>
                    </a:lnR>
                    <a:lnT w="6350" cap="flat" cmpd="sng" algn="ctr">
                      <a:solidFill>
                        <a:srgbClr val="969696"/>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latin typeface="Calibri"/>
                      </a:endParaRPr>
                    </a:p>
                  </a:txBody>
                  <a:tcPr marL="8328" marR="8328" marT="8328" marB="0" anchor="b">
                    <a:lnL>
                      <a:noFill/>
                    </a:lnL>
                    <a:lnR>
                      <a:noFill/>
                    </a:lnR>
                    <a:lnT w="6350" cap="flat" cmpd="sng" algn="ctr">
                      <a:solidFill>
                        <a:srgbClr val="969696"/>
                      </a:solidFill>
                      <a:prstDash val="solid"/>
                      <a:round/>
                      <a:headEnd type="none" w="med" len="med"/>
                      <a:tailEnd type="none" w="med" len="med"/>
                    </a:lnT>
                    <a:lnB>
                      <a:noFill/>
                    </a:lnB>
                  </a:tcPr>
                </a:tc>
              </a:tr>
              <a:tr h="256296">
                <a:tc>
                  <a:txBody>
                    <a:bodyPr/>
                    <a:lstStyle/>
                    <a:p>
                      <a:pPr algn="l" fontAlgn="b"/>
                      <a:endParaRPr lang="en-US" sz="700" b="0" i="0" u="none" strike="noStrike">
                        <a:solidFill>
                          <a:srgbClr val="000000"/>
                        </a:solidFill>
                        <a:latin typeface="Calibri"/>
                      </a:endParaRPr>
                    </a:p>
                  </a:txBody>
                  <a:tcPr marL="8328" marR="8328" marT="8328" marB="0" anchor="b">
                    <a:lnL>
                      <a:noFill/>
                    </a:lnL>
                    <a:lnR>
                      <a:noFill/>
                    </a:lnR>
                    <a:lnT>
                      <a:noFill/>
                    </a:lnT>
                    <a:lnB>
                      <a:noFill/>
                    </a:lnB>
                  </a:tcPr>
                </a:tc>
                <a:tc>
                  <a:txBody>
                    <a:bodyPr/>
                    <a:lstStyle/>
                    <a:p>
                      <a:pPr algn="l" fontAlgn="b"/>
                      <a:endParaRPr lang="en-US" sz="700" b="0" i="0" u="none" strike="noStrike">
                        <a:solidFill>
                          <a:srgbClr val="000000"/>
                        </a:solidFill>
                        <a:latin typeface="Calibri"/>
                      </a:endParaRPr>
                    </a:p>
                  </a:txBody>
                  <a:tcPr marL="8328" marR="8328" marT="8328" marB="0" anchor="b">
                    <a:lnL>
                      <a:noFill/>
                    </a:lnL>
                    <a:lnR>
                      <a:noFill/>
                    </a:lnR>
                    <a:lnT>
                      <a:noFill/>
                    </a:lnT>
                    <a:lnB>
                      <a:noFill/>
                    </a:lnB>
                  </a:tcPr>
                </a:tc>
                <a:tc>
                  <a:txBody>
                    <a:bodyPr/>
                    <a:lstStyle/>
                    <a:p>
                      <a:pPr algn="l" fontAlgn="b"/>
                      <a:endParaRPr lang="en-US" sz="700" b="0" i="0" u="none" strike="noStrike">
                        <a:solidFill>
                          <a:srgbClr val="000000"/>
                        </a:solidFill>
                        <a:latin typeface="Calibri"/>
                      </a:endParaRPr>
                    </a:p>
                  </a:txBody>
                  <a:tcPr marL="8328" marR="8328" marT="8328" marB="0" anchor="b">
                    <a:lnL>
                      <a:noFill/>
                    </a:lnL>
                    <a:lnR>
                      <a:noFill/>
                    </a:lnR>
                    <a:lnT>
                      <a:noFill/>
                    </a:lnT>
                    <a:lnB>
                      <a:noFill/>
                    </a:lnB>
                  </a:tcPr>
                </a:tc>
              </a:tr>
              <a:tr h="480463">
                <a:tc gridSpan="3">
                  <a:txBody>
                    <a:bodyPr/>
                    <a:lstStyle/>
                    <a:p>
                      <a:pPr algn="l" fontAlgn="t"/>
                      <a:r>
                        <a:rPr lang="en-US" sz="700" b="0" i="0" u="none" strike="noStrike">
                          <a:solidFill>
                            <a:srgbClr val="000000"/>
                          </a:solidFill>
                          <a:latin typeface="Arial"/>
                        </a:rPr>
                        <a:t>The numbers in this spreadsheet are reasonable expectations assuming flow cells are clustered at the proper density. Output may vary based on sample quality, cluster density and other experimental factors. Use these calculations as estimates for planning your runs.</a:t>
                      </a:r>
                    </a:p>
                  </a:txBody>
                  <a:tcPr marL="8328" marR="8328" marT="8328" marB="0">
                    <a:lnL>
                      <a:noFill/>
                    </a:lnL>
                    <a:lnR>
                      <a:noFill/>
                    </a:lnR>
                    <a:lnT>
                      <a:noFill/>
                    </a:lnT>
                    <a:lnB>
                      <a:noFill/>
                    </a:lnB>
                  </a:tcPr>
                </a:tc>
                <a:tc hMerge="1">
                  <a:txBody>
                    <a:bodyPr/>
                    <a:lstStyle/>
                    <a:p>
                      <a:endParaRPr lang="en-US"/>
                    </a:p>
                  </a:txBody>
                  <a:tcPr/>
                </a:tc>
                <a:tc hMerge="1">
                  <a:txBody>
                    <a:bodyPr/>
                    <a:lstStyle/>
                    <a:p>
                      <a:endParaRPr lang="en-US"/>
                    </a:p>
                  </a:txBody>
                  <a:tcPr/>
                </a:tc>
              </a:tr>
              <a:tr h="256296">
                <a:tc>
                  <a:txBody>
                    <a:bodyPr/>
                    <a:lstStyle/>
                    <a:p>
                      <a:pPr algn="l" fontAlgn="b"/>
                      <a:endParaRPr lang="en-US" sz="700" b="0" i="0" u="none" strike="noStrike">
                        <a:solidFill>
                          <a:srgbClr val="000000"/>
                        </a:solidFill>
                        <a:latin typeface="Calibri"/>
                      </a:endParaRPr>
                    </a:p>
                  </a:txBody>
                  <a:tcPr marL="8328" marR="8328" marT="8328" marB="0" anchor="b">
                    <a:lnL>
                      <a:noFill/>
                    </a:lnL>
                    <a:lnR>
                      <a:noFill/>
                    </a:lnR>
                    <a:lnT>
                      <a:noFill/>
                    </a:lnT>
                    <a:lnB>
                      <a:noFill/>
                    </a:lnB>
                  </a:tcPr>
                </a:tc>
                <a:tc>
                  <a:txBody>
                    <a:bodyPr/>
                    <a:lstStyle/>
                    <a:p>
                      <a:pPr algn="l" fontAlgn="b"/>
                      <a:endParaRPr lang="en-US" sz="700" b="0" i="0" u="none" strike="noStrike">
                        <a:solidFill>
                          <a:srgbClr val="000000"/>
                        </a:solidFill>
                        <a:latin typeface="Calibri"/>
                      </a:endParaRPr>
                    </a:p>
                  </a:txBody>
                  <a:tcPr marL="8328" marR="8328" marT="8328" marB="0" anchor="b">
                    <a:lnL>
                      <a:noFill/>
                    </a:lnL>
                    <a:lnR>
                      <a:noFill/>
                    </a:lnR>
                    <a:lnT>
                      <a:noFill/>
                    </a:lnT>
                    <a:lnB>
                      <a:noFill/>
                    </a:lnB>
                  </a:tcPr>
                </a:tc>
                <a:tc>
                  <a:txBody>
                    <a:bodyPr/>
                    <a:lstStyle/>
                    <a:p>
                      <a:pPr algn="l" fontAlgn="b"/>
                      <a:endParaRPr lang="en-US" sz="700" b="0" i="0" u="none" strike="noStrike">
                        <a:solidFill>
                          <a:srgbClr val="000000"/>
                        </a:solidFill>
                        <a:latin typeface="Calibri"/>
                      </a:endParaRPr>
                    </a:p>
                  </a:txBody>
                  <a:tcPr marL="8328" marR="8328" marT="8328" marB="0" anchor="b">
                    <a:lnL>
                      <a:noFill/>
                    </a:lnL>
                    <a:lnR>
                      <a:noFill/>
                    </a:lnR>
                    <a:lnT>
                      <a:noFill/>
                    </a:lnT>
                    <a:lnB>
                      <a:noFill/>
                    </a:lnB>
                  </a:tcPr>
                </a:tc>
              </a:tr>
              <a:tr h="256296">
                <a:tc gridSpan="2">
                  <a:txBody>
                    <a:bodyPr/>
                    <a:lstStyle/>
                    <a:p>
                      <a:pPr algn="l" fontAlgn="t"/>
                      <a:r>
                        <a:rPr lang="en-US" sz="700" b="0" i="0" u="none" strike="noStrike">
                          <a:solidFill>
                            <a:srgbClr val="000000"/>
                          </a:solidFill>
                          <a:latin typeface="Arial"/>
                        </a:rPr>
                        <a:t>For more information about calculating coverage estimates, see the </a:t>
                      </a:r>
                      <a:r>
                        <a:rPr lang="en-US" sz="700" b="0" i="0" u="none" strike="noStrike">
                          <a:solidFill>
                            <a:srgbClr val="63AAFE"/>
                          </a:solidFill>
                          <a:latin typeface="Arial"/>
                        </a:rPr>
                        <a:t>Coverage Calculation Tech Note</a:t>
                      </a:r>
                      <a:r>
                        <a:rPr lang="en-US" sz="700" b="0" i="0" u="none" strike="noStrike">
                          <a:solidFill>
                            <a:srgbClr val="000000"/>
                          </a:solidFill>
                          <a:latin typeface="Arial"/>
                        </a:rPr>
                        <a:t>.</a:t>
                      </a:r>
                    </a:p>
                  </a:txBody>
                  <a:tcPr marL="8328" marR="8328" marT="8328" marB="0">
                    <a:lnL>
                      <a:noFill/>
                    </a:lnL>
                    <a:lnR>
                      <a:noFill/>
                    </a:lnR>
                    <a:lnT>
                      <a:noFill/>
                    </a:lnT>
                    <a:lnB>
                      <a:noFill/>
                    </a:lnB>
                  </a:tcPr>
                </a:tc>
                <a:tc hMerge="1">
                  <a:txBody>
                    <a:bodyPr/>
                    <a:lstStyle/>
                    <a:p>
                      <a:endParaRPr lang="en-US"/>
                    </a:p>
                  </a:txBody>
                  <a:tcPr/>
                </a:tc>
                <a:tc>
                  <a:txBody>
                    <a:bodyPr/>
                    <a:lstStyle/>
                    <a:p>
                      <a:pPr algn="l" fontAlgn="b"/>
                      <a:endParaRPr lang="en-US" sz="700" b="0" i="0" u="none" strike="noStrike" dirty="0">
                        <a:solidFill>
                          <a:srgbClr val="000000"/>
                        </a:solidFill>
                        <a:latin typeface="Calibri"/>
                      </a:endParaRPr>
                    </a:p>
                  </a:txBody>
                  <a:tcPr marL="8328" marR="8328" marT="8328" marB="0" anchor="b">
                    <a:lnL>
                      <a:noFill/>
                    </a:lnL>
                    <a:lnR>
                      <a:noFill/>
                    </a:lnR>
                    <a:lnT>
                      <a:noFill/>
                    </a:lnT>
                    <a:lnB>
                      <a:noFill/>
                    </a:lnB>
                  </a:tcPr>
                </a:tc>
              </a:tr>
            </a:tbl>
          </a:graphicData>
        </a:graphic>
      </p:graphicFrame>
      <p:sp>
        <p:nvSpPr>
          <p:cNvPr id="5" name="Rectangle 4"/>
          <p:cNvSpPr/>
          <p:nvPr/>
        </p:nvSpPr>
        <p:spPr>
          <a:xfrm>
            <a:off x="838200" y="5562599"/>
            <a:ext cx="7251700" cy="369332"/>
          </a:xfrm>
          <a:prstGeom prst="rect">
            <a:avLst/>
          </a:prstGeom>
        </p:spPr>
        <p:txBody>
          <a:bodyPr wrap="square">
            <a:spAutoFit/>
          </a:bodyPr>
          <a:lstStyle/>
          <a:p>
            <a:r>
              <a:rPr lang="en-US" dirty="0" smtClean="0"/>
              <a:t>http://</a:t>
            </a:r>
            <a:r>
              <a:rPr lang="en-US" dirty="0" err="1" smtClean="0"/>
              <a:t>support.illumina.com/sequencing/downloads.ilmn</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3850" y="-266700"/>
            <a:ext cx="9791700" cy="73914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700" y="0"/>
            <a:ext cx="9104789" cy="68580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800" y="0"/>
            <a:ext cx="9034771" cy="6858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 y="0"/>
            <a:ext cx="9066112" cy="68580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215900" y="276999"/>
            <a:ext cx="8534400" cy="276999"/>
          </a:xfrm>
          <a:prstGeom prst="rect">
            <a:avLst/>
          </a:prstGeom>
        </p:spPr>
        <p:txBody>
          <a:bodyPr wrap="square">
            <a:spAutoFit/>
          </a:bodyPr>
          <a:lstStyle/>
          <a:p>
            <a:r>
              <a:rPr lang="en-US" sz="1200" dirty="0" smtClean="0"/>
              <a:t>http://support.illumina.com/documents/documentation/System_Documentation/MiSeq/MiSeqSystem_UserGuide_15027617_H.pdf</a:t>
            </a:r>
            <a:endParaRPr lang="en-US" sz="1200" dirty="0"/>
          </a:p>
        </p:txBody>
      </p:sp>
      <p:sp>
        <p:nvSpPr>
          <p:cNvPr id="5" name="Rectangle 4"/>
          <p:cNvSpPr/>
          <p:nvPr/>
        </p:nvSpPr>
        <p:spPr>
          <a:xfrm>
            <a:off x="215900" y="1054100"/>
            <a:ext cx="9144000" cy="1600438"/>
          </a:xfrm>
          <a:prstGeom prst="rect">
            <a:avLst/>
          </a:prstGeom>
        </p:spPr>
        <p:txBody>
          <a:bodyPr wrap="square">
            <a:spAutoFit/>
          </a:bodyPr>
          <a:lstStyle/>
          <a:p>
            <a:r>
              <a:rPr lang="en-US" sz="1400" b="1" dirty="0" smtClean="0"/>
              <a:t>Required Consumables</a:t>
            </a:r>
          </a:p>
          <a:p>
            <a:r>
              <a:rPr lang="en-US" sz="1400" dirty="0" smtClean="0"/>
              <a:t>The following consumables are required to prepare DNA libraries for sequencing on the </a:t>
            </a:r>
            <a:r>
              <a:rPr lang="en-US" sz="1400" dirty="0" err="1" smtClean="0"/>
              <a:t>MiSeq</a:t>
            </a:r>
            <a:r>
              <a:rPr lang="en-US" sz="1400" dirty="0" smtClean="0"/>
              <a:t>:</a:t>
            </a:r>
          </a:p>
          <a:p>
            <a:r>
              <a:rPr lang="en-US" sz="1400" dirty="0" smtClean="0"/>
              <a:t>	HT1 (Hybridization Buffer), thawed and pre-chilled </a:t>
            </a:r>
            <a:r>
              <a:rPr lang="en-US" sz="1400" dirty="0" err="1" smtClean="0"/>
              <a:t>Illumina</a:t>
            </a:r>
            <a:r>
              <a:rPr lang="en-US" sz="1400" dirty="0" smtClean="0"/>
              <a:t>-supplied</a:t>
            </a:r>
          </a:p>
          <a:p>
            <a:r>
              <a:rPr lang="en-US" sz="1400" dirty="0" smtClean="0"/>
              <a:t>	Provided in the </a:t>
            </a:r>
            <a:r>
              <a:rPr lang="en-US" sz="1400" dirty="0" err="1" smtClean="0"/>
              <a:t>MiSeq</a:t>
            </a:r>
            <a:r>
              <a:rPr lang="en-US" sz="1400" dirty="0" smtClean="0"/>
              <a:t> reagent kit</a:t>
            </a:r>
          </a:p>
          <a:p>
            <a:r>
              <a:rPr lang="en-US" sz="1400" dirty="0" smtClean="0"/>
              <a:t>	</a:t>
            </a:r>
            <a:r>
              <a:rPr lang="en-US" sz="1400" dirty="0" err="1" smtClean="0"/>
              <a:t>Illumina</a:t>
            </a:r>
            <a:r>
              <a:rPr lang="en-US" sz="1400" dirty="0" smtClean="0"/>
              <a:t> </a:t>
            </a:r>
            <a:r>
              <a:rPr lang="en-US" sz="1400" dirty="0" err="1" smtClean="0"/>
              <a:t>PhiX</a:t>
            </a:r>
            <a:r>
              <a:rPr lang="en-US" sz="1400" dirty="0" smtClean="0"/>
              <a:t> Control, Catalog # FC-110-3001 </a:t>
            </a:r>
            <a:r>
              <a:rPr lang="en-US" sz="1400" dirty="0" err="1" smtClean="0"/>
              <a:t>Illumina</a:t>
            </a:r>
            <a:r>
              <a:rPr lang="en-US" sz="1400" dirty="0" smtClean="0"/>
              <a:t>-supplied (Optional)</a:t>
            </a:r>
          </a:p>
          <a:p>
            <a:r>
              <a:rPr lang="en-US" sz="1400" dirty="0" smtClean="0"/>
              <a:t>	Stock 1.0 N </a:t>
            </a:r>
            <a:r>
              <a:rPr lang="en-US" sz="1400" dirty="0" err="1" smtClean="0"/>
              <a:t>NaOH</a:t>
            </a:r>
            <a:r>
              <a:rPr lang="en-US" sz="1400" dirty="0" smtClean="0"/>
              <a:t> User-supplied</a:t>
            </a:r>
          </a:p>
          <a:p>
            <a:r>
              <a:rPr lang="en-US" sz="1400" dirty="0" smtClean="0"/>
              <a:t>	</a:t>
            </a:r>
            <a:r>
              <a:rPr lang="en-US" sz="1400" dirty="0" err="1" smtClean="0"/>
              <a:t>Tris-Cl</a:t>
            </a:r>
            <a:r>
              <a:rPr lang="en-US" sz="1400" dirty="0" smtClean="0"/>
              <a:t> 10 </a:t>
            </a:r>
            <a:r>
              <a:rPr lang="en-US" sz="1400" dirty="0" err="1" smtClean="0"/>
              <a:t>mM</a:t>
            </a:r>
            <a:r>
              <a:rPr lang="en-US" sz="1400" dirty="0" smtClean="0"/>
              <a:t>, pH 8.5 with 0.1% </a:t>
            </a:r>
            <a:r>
              <a:rPr lang="en-US" sz="1400" dirty="0" err="1" smtClean="0"/>
              <a:t>Tween</a:t>
            </a:r>
            <a:r>
              <a:rPr lang="en-US" sz="1400" dirty="0" smtClean="0"/>
              <a:t> 20 User-supplied</a:t>
            </a:r>
            <a:endParaRPr lang="en-US" sz="1400" dirty="0"/>
          </a:p>
        </p:txBody>
      </p:sp>
      <p:sp>
        <p:nvSpPr>
          <p:cNvPr id="6" name="Rectangle 5"/>
          <p:cNvSpPr/>
          <p:nvPr/>
        </p:nvSpPr>
        <p:spPr>
          <a:xfrm>
            <a:off x="215900" y="553998"/>
            <a:ext cx="8534400" cy="461665"/>
          </a:xfrm>
          <a:prstGeom prst="rect">
            <a:avLst/>
          </a:prstGeom>
        </p:spPr>
        <p:txBody>
          <a:bodyPr wrap="square">
            <a:spAutoFit/>
          </a:bodyPr>
          <a:lstStyle/>
          <a:p>
            <a:r>
              <a:rPr lang="en-US" sz="1200" dirty="0" smtClean="0"/>
              <a:t>http://support.illumina.com/documents/documentation/System_Documentation/MiSeq/MiSeq_PreparingDNAforMiSeq_15039740_B.pdf</a:t>
            </a:r>
          </a:p>
        </p:txBody>
      </p:sp>
      <p:sp>
        <p:nvSpPr>
          <p:cNvPr id="7" name="Rectangle 6"/>
          <p:cNvSpPr/>
          <p:nvPr/>
        </p:nvSpPr>
        <p:spPr>
          <a:xfrm>
            <a:off x="215900" y="2654539"/>
            <a:ext cx="8712200" cy="1384995"/>
          </a:xfrm>
          <a:prstGeom prst="rect">
            <a:avLst/>
          </a:prstGeom>
        </p:spPr>
        <p:txBody>
          <a:bodyPr wrap="square">
            <a:spAutoFit/>
          </a:bodyPr>
          <a:lstStyle/>
          <a:p>
            <a:r>
              <a:rPr lang="en-US" sz="1400" b="1" dirty="0" smtClean="0"/>
              <a:t>Prepare a Fresh Dilution of </a:t>
            </a:r>
            <a:r>
              <a:rPr lang="en-US" sz="1400" b="1" dirty="0" err="1" smtClean="0"/>
              <a:t>NaOH</a:t>
            </a:r>
            <a:endParaRPr lang="en-US" sz="1400" b="1" dirty="0" smtClean="0"/>
          </a:p>
          <a:p>
            <a:r>
              <a:rPr lang="en-US" sz="1400" dirty="0" smtClean="0"/>
              <a:t>CAUTION Using freshly diluted </a:t>
            </a:r>
            <a:r>
              <a:rPr lang="en-US" sz="1400" dirty="0" err="1" smtClean="0"/>
              <a:t>NaOH</a:t>
            </a:r>
            <a:r>
              <a:rPr lang="en-US" sz="1400" dirty="0" smtClean="0"/>
              <a:t> is essential in order to completely denature samples for cluster generation.</a:t>
            </a:r>
          </a:p>
          <a:p>
            <a:r>
              <a:rPr lang="en-US" sz="1400" dirty="0" smtClean="0"/>
              <a:t>1 Prepare 1 ml of 0.2 N </a:t>
            </a:r>
            <a:r>
              <a:rPr lang="en-US" sz="1400" dirty="0" err="1" smtClean="0"/>
              <a:t>NaOH</a:t>
            </a:r>
            <a:r>
              <a:rPr lang="en-US" sz="1400" dirty="0" smtClean="0"/>
              <a:t> by combining the following volumes in a </a:t>
            </a:r>
            <a:r>
              <a:rPr lang="en-US" sz="1400" dirty="0" err="1" smtClean="0"/>
              <a:t>microcentrifuge</a:t>
            </a:r>
            <a:r>
              <a:rPr lang="en-US" sz="1400" dirty="0" smtClean="0"/>
              <a:t> tube:</a:t>
            </a:r>
          </a:p>
          <a:p>
            <a:r>
              <a:rPr lang="en-US" sz="1400" dirty="0" smtClean="0"/>
              <a:t>	• Laboratory-grade water (800 µ</a:t>
            </a:r>
            <a:r>
              <a:rPr lang="en-US" sz="1400" dirty="0" err="1" smtClean="0"/>
              <a:t>l</a:t>
            </a:r>
            <a:r>
              <a:rPr lang="en-US" sz="1400" dirty="0" smtClean="0"/>
              <a:t>)</a:t>
            </a:r>
          </a:p>
          <a:p>
            <a:r>
              <a:rPr lang="en-US" sz="1400" dirty="0" smtClean="0"/>
              <a:t>	• Stock 1.0 N </a:t>
            </a:r>
            <a:r>
              <a:rPr lang="en-US" sz="1400" dirty="0" err="1" smtClean="0"/>
              <a:t>NaOH</a:t>
            </a:r>
            <a:r>
              <a:rPr lang="en-US" sz="1400" dirty="0" smtClean="0"/>
              <a:t> (200 µ</a:t>
            </a:r>
            <a:r>
              <a:rPr lang="en-US" sz="1400" dirty="0" err="1" smtClean="0"/>
              <a:t>l</a:t>
            </a:r>
            <a:r>
              <a:rPr lang="en-US" sz="1400" dirty="0" smtClean="0"/>
              <a:t>)</a:t>
            </a:r>
          </a:p>
          <a:p>
            <a:r>
              <a:rPr lang="en-US" sz="1400" dirty="0" smtClean="0"/>
              <a:t>2 Invert the tube several times to mix.</a:t>
            </a:r>
            <a:endParaRPr lang="en-US" sz="1400" dirty="0"/>
          </a:p>
        </p:txBody>
      </p:sp>
      <p:sp>
        <p:nvSpPr>
          <p:cNvPr id="8" name="Rectangle 7"/>
          <p:cNvSpPr/>
          <p:nvPr/>
        </p:nvSpPr>
        <p:spPr>
          <a:xfrm>
            <a:off x="215900" y="4039535"/>
            <a:ext cx="8712200" cy="738664"/>
          </a:xfrm>
          <a:prstGeom prst="rect">
            <a:avLst/>
          </a:prstGeom>
        </p:spPr>
        <p:txBody>
          <a:bodyPr wrap="square">
            <a:spAutoFit/>
          </a:bodyPr>
          <a:lstStyle/>
          <a:p>
            <a:r>
              <a:rPr lang="en-US" sz="1400" b="1" dirty="0" smtClean="0"/>
              <a:t>Denature and Dilute DNA</a:t>
            </a:r>
          </a:p>
          <a:p>
            <a:r>
              <a:rPr lang="en-US" sz="1400" dirty="0" smtClean="0"/>
              <a:t>It is important that the concentration of </a:t>
            </a:r>
            <a:r>
              <a:rPr lang="en-US" sz="1400" dirty="0" err="1" smtClean="0"/>
              <a:t>NaOH</a:t>
            </a:r>
            <a:r>
              <a:rPr lang="en-US" sz="1400" dirty="0" smtClean="0"/>
              <a:t> is equal to 0.2 N in the </a:t>
            </a:r>
            <a:r>
              <a:rPr lang="en-US" sz="1400" dirty="0" err="1" smtClean="0"/>
              <a:t>denaturation</a:t>
            </a:r>
            <a:endParaRPr lang="en-US" sz="1400" dirty="0" smtClean="0"/>
          </a:p>
          <a:p>
            <a:r>
              <a:rPr lang="en-US" sz="1400" dirty="0" smtClean="0"/>
              <a:t>solution and not more than 0.001 (1 </a:t>
            </a:r>
            <a:r>
              <a:rPr lang="en-US" sz="1400" dirty="0" err="1" smtClean="0"/>
              <a:t>mM</a:t>
            </a:r>
            <a:r>
              <a:rPr lang="en-US" sz="1400" dirty="0" smtClean="0"/>
              <a:t>) in the final solution after diluting with HT1.</a:t>
            </a:r>
            <a:endParaRPr lang="en-US" sz="1400" dirty="0"/>
          </a:p>
        </p:txBody>
      </p:sp>
      <p:sp>
        <p:nvSpPr>
          <p:cNvPr id="9" name="Rectangle 8"/>
          <p:cNvSpPr/>
          <p:nvPr/>
        </p:nvSpPr>
        <p:spPr>
          <a:xfrm>
            <a:off x="215900" y="4778199"/>
            <a:ext cx="8712200" cy="1169551"/>
          </a:xfrm>
          <a:prstGeom prst="rect">
            <a:avLst/>
          </a:prstGeom>
        </p:spPr>
        <p:txBody>
          <a:bodyPr wrap="square">
            <a:spAutoFit/>
          </a:bodyPr>
          <a:lstStyle/>
          <a:p>
            <a:r>
              <a:rPr lang="en-US" sz="1400" dirty="0" smtClean="0"/>
              <a:t>Dilute Denatured DNA for 4 </a:t>
            </a:r>
            <a:r>
              <a:rPr lang="en-US" sz="1400" dirty="0" err="1" smtClean="0"/>
              <a:t>nM</a:t>
            </a:r>
            <a:r>
              <a:rPr lang="en-US" sz="1400" dirty="0" smtClean="0"/>
              <a:t> Library</a:t>
            </a:r>
          </a:p>
          <a:p>
            <a:r>
              <a:rPr lang="en-US" sz="1400" dirty="0" smtClean="0"/>
              <a:t>1 Dilute the denatured DNA to the desired concentration using the following example:</a:t>
            </a:r>
          </a:p>
          <a:p>
            <a:r>
              <a:rPr lang="en-US" sz="1400" dirty="0" smtClean="0"/>
              <a:t>Final Concentration 	6 </a:t>
            </a:r>
            <a:r>
              <a:rPr lang="en-US" sz="1400" dirty="0" err="1" smtClean="0"/>
              <a:t>pM</a:t>
            </a:r>
            <a:r>
              <a:rPr lang="en-US" sz="1400" dirty="0" smtClean="0"/>
              <a:t> 		8 </a:t>
            </a:r>
            <a:r>
              <a:rPr lang="en-US" sz="1400" dirty="0" err="1" smtClean="0"/>
              <a:t>pM</a:t>
            </a:r>
            <a:r>
              <a:rPr lang="en-US" sz="1400" dirty="0" smtClean="0"/>
              <a:t> 		10 </a:t>
            </a:r>
            <a:r>
              <a:rPr lang="en-US" sz="1400" dirty="0" err="1" smtClean="0"/>
              <a:t>pM</a:t>
            </a:r>
            <a:r>
              <a:rPr lang="en-US" sz="1400" dirty="0" smtClean="0"/>
              <a:t> 	12 </a:t>
            </a:r>
            <a:r>
              <a:rPr lang="en-US" sz="1400" dirty="0" err="1" smtClean="0"/>
              <a:t>pM</a:t>
            </a:r>
            <a:r>
              <a:rPr lang="en-US" sz="1400" dirty="0" smtClean="0"/>
              <a:t> 	15 </a:t>
            </a:r>
            <a:r>
              <a:rPr lang="en-US" sz="1400" dirty="0" err="1" smtClean="0"/>
              <a:t>pM</a:t>
            </a:r>
            <a:r>
              <a:rPr lang="en-US" sz="1400" dirty="0" smtClean="0"/>
              <a:t> 	20 </a:t>
            </a:r>
            <a:r>
              <a:rPr lang="en-US" sz="1400" dirty="0" err="1" smtClean="0"/>
              <a:t>pM</a:t>
            </a:r>
            <a:endParaRPr lang="en-US" sz="1400" dirty="0" smtClean="0"/>
          </a:p>
          <a:p>
            <a:r>
              <a:rPr lang="en-US" sz="1400" dirty="0" smtClean="0"/>
              <a:t>20 </a:t>
            </a:r>
            <a:r>
              <a:rPr lang="en-US" sz="1400" dirty="0" err="1" smtClean="0"/>
              <a:t>pM</a:t>
            </a:r>
            <a:r>
              <a:rPr lang="en-US" sz="1400" dirty="0" smtClean="0"/>
              <a:t> denatured DNA 	180 µ</a:t>
            </a:r>
            <a:r>
              <a:rPr lang="en-US" sz="1400" dirty="0" err="1" smtClean="0"/>
              <a:t>l</a:t>
            </a:r>
            <a:r>
              <a:rPr lang="en-US" sz="1400" dirty="0" smtClean="0"/>
              <a:t> 	240 µ</a:t>
            </a:r>
            <a:r>
              <a:rPr lang="en-US" sz="1400" dirty="0" err="1" smtClean="0"/>
              <a:t>l</a:t>
            </a:r>
            <a:r>
              <a:rPr lang="en-US" sz="1400" dirty="0" smtClean="0"/>
              <a:t>		 300 µ</a:t>
            </a:r>
            <a:r>
              <a:rPr lang="en-US" sz="1400" dirty="0" err="1" smtClean="0"/>
              <a:t>l</a:t>
            </a:r>
            <a:r>
              <a:rPr lang="en-US" sz="1400" dirty="0" smtClean="0"/>
              <a:t> 	360 µ</a:t>
            </a:r>
            <a:r>
              <a:rPr lang="en-US" sz="1400" dirty="0" err="1" smtClean="0"/>
              <a:t>l</a:t>
            </a:r>
            <a:r>
              <a:rPr lang="en-US" sz="1400" dirty="0" smtClean="0"/>
              <a:t> 	450 µ</a:t>
            </a:r>
            <a:r>
              <a:rPr lang="en-US" sz="1400" dirty="0" err="1" smtClean="0"/>
              <a:t>l</a:t>
            </a:r>
            <a:r>
              <a:rPr lang="en-US" sz="1400" dirty="0" smtClean="0"/>
              <a:t> 	600 µ</a:t>
            </a:r>
            <a:r>
              <a:rPr lang="en-US" sz="1400" dirty="0" err="1" smtClean="0"/>
              <a:t>l</a:t>
            </a:r>
            <a:endParaRPr lang="en-US" sz="1400" dirty="0" smtClean="0"/>
          </a:p>
          <a:p>
            <a:r>
              <a:rPr lang="en-US" sz="1400" dirty="0" smtClean="0"/>
              <a:t>Pre-chilled HT1 		420 µ</a:t>
            </a:r>
            <a:r>
              <a:rPr lang="en-US" sz="1400" dirty="0" err="1" smtClean="0"/>
              <a:t>l</a:t>
            </a:r>
            <a:r>
              <a:rPr lang="en-US" sz="1400" dirty="0" smtClean="0"/>
              <a:t> 	360 µ</a:t>
            </a:r>
            <a:r>
              <a:rPr lang="en-US" sz="1400" dirty="0" err="1" smtClean="0"/>
              <a:t>l</a:t>
            </a:r>
            <a:r>
              <a:rPr lang="en-US" sz="1400" dirty="0" smtClean="0"/>
              <a:t> 	300 µ</a:t>
            </a:r>
            <a:r>
              <a:rPr lang="en-US" sz="1400" dirty="0" err="1" smtClean="0"/>
              <a:t>l</a:t>
            </a:r>
            <a:r>
              <a:rPr lang="en-US" sz="1400" dirty="0" smtClean="0"/>
              <a:t> 	240 µ</a:t>
            </a:r>
            <a:r>
              <a:rPr lang="en-US" sz="1400" dirty="0" err="1" smtClean="0"/>
              <a:t>l</a:t>
            </a:r>
            <a:r>
              <a:rPr lang="en-US" sz="1400" dirty="0" smtClean="0"/>
              <a:t> 	150 µ</a:t>
            </a:r>
            <a:r>
              <a:rPr lang="en-US" sz="1400" dirty="0" err="1" smtClean="0"/>
              <a:t>l</a:t>
            </a:r>
            <a:r>
              <a:rPr lang="en-US" sz="1400" dirty="0" smtClean="0"/>
              <a:t> 	0 µ</a:t>
            </a:r>
            <a:r>
              <a:rPr lang="en-US" sz="1400" dirty="0" err="1" smtClean="0"/>
              <a:t>l</a:t>
            </a:r>
            <a:endParaRPr lang="en-US" sz="1400" dirty="0"/>
          </a:p>
        </p:txBody>
      </p:sp>
      <p:sp>
        <p:nvSpPr>
          <p:cNvPr id="10" name="Rectangle 9"/>
          <p:cNvSpPr/>
          <p:nvPr/>
        </p:nvSpPr>
        <p:spPr>
          <a:xfrm>
            <a:off x="215900" y="5947750"/>
            <a:ext cx="1736373" cy="307777"/>
          </a:xfrm>
          <a:prstGeom prst="rect">
            <a:avLst/>
          </a:prstGeom>
        </p:spPr>
        <p:txBody>
          <a:bodyPr wrap="none">
            <a:spAutoFit/>
          </a:bodyPr>
          <a:lstStyle/>
          <a:p>
            <a:r>
              <a:rPr lang="en-US" sz="1400" b="1" dirty="0" smtClean="0"/>
              <a:t>Prepare </a:t>
            </a:r>
            <a:r>
              <a:rPr lang="en-US" sz="1400" b="1" dirty="0" err="1" smtClean="0"/>
              <a:t>PhiX</a:t>
            </a:r>
            <a:r>
              <a:rPr lang="en-US" sz="1400" b="1" dirty="0" smtClean="0"/>
              <a:t> Control</a:t>
            </a:r>
            <a:endParaRPr lang="en-US" sz="1400" b="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52400" y="1287482"/>
            <a:ext cx="8712200" cy="3370153"/>
          </a:xfrm>
          <a:prstGeom prst="rect">
            <a:avLst/>
          </a:prstGeom>
        </p:spPr>
        <p:txBody>
          <a:bodyPr wrap="square">
            <a:spAutoFit/>
          </a:bodyPr>
          <a:lstStyle/>
          <a:p>
            <a:r>
              <a:rPr lang="en-US" b="1" dirty="0" smtClean="0"/>
              <a:t>Combine Sample Library and </a:t>
            </a:r>
            <a:r>
              <a:rPr lang="en-US" b="1" dirty="0" err="1" smtClean="0"/>
              <a:t>PhiX</a:t>
            </a:r>
            <a:r>
              <a:rPr lang="en-US" b="1" dirty="0" smtClean="0"/>
              <a:t> Control</a:t>
            </a:r>
          </a:p>
          <a:p>
            <a:endParaRPr lang="en-US" b="1" dirty="0" smtClean="0"/>
          </a:p>
          <a:p>
            <a:r>
              <a:rPr lang="en-US" dirty="0" err="1" smtClean="0"/>
              <a:t>Illumina</a:t>
            </a:r>
            <a:r>
              <a:rPr lang="en-US" dirty="0" smtClean="0"/>
              <a:t> recommends a low-concentration </a:t>
            </a:r>
            <a:r>
              <a:rPr lang="en-US" dirty="0" err="1" smtClean="0"/>
              <a:t>PhiX</a:t>
            </a:r>
            <a:r>
              <a:rPr lang="en-US" dirty="0" smtClean="0"/>
              <a:t> control spike-in at 1% for most libraries.</a:t>
            </a:r>
          </a:p>
          <a:p>
            <a:r>
              <a:rPr lang="en-US" dirty="0" smtClean="0"/>
              <a:t>For low diversity libraries, increase the </a:t>
            </a:r>
            <a:r>
              <a:rPr lang="en-US" dirty="0" err="1" smtClean="0"/>
              <a:t>PhiX</a:t>
            </a:r>
            <a:r>
              <a:rPr lang="en-US" dirty="0" smtClean="0"/>
              <a:t> control spike-in to at least 5%.</a:t>
            </a:r>
          </a:p>
          <a:p>
            <a:endParaRPr lang="en-US" sz="1600" dirty="0" smtClean="0"/>
          </a:p>
          <a:p>
            <a:r>
              <a:rPr lang="en-US" sz="1600" dirty="0" smtClean="0"/>
              <a:t>Combine the following volumes of denatured </a:t>
            </a:r>
            <a:r>
              <a:rPr lang="en-US" sz="1600" dirty="0" err="1" smtClean="0"/>
              <a:t>PhiX</a:t>
            </a:r>
            <a:r>
              <a:rPr lang="en-US" sz="1600" dirty="0" smtClean="0"/>
              <a:t> control library and your denatured sample library.</a:t>
            </a:r>
          </a:p>
          <a:p>
            <a:endParaRPr lang="en-US" sz="1600" dirty="0" smtClean="0"/>
          </a:p>
          <a:p>
            <a:r>
              <a:rPr lang="en-US" sz="1600" dirty="0" smtClean="0"/>
              <a:t>							Most Libraries (1%) 		Low Diversity Libraries (≥ 5%)</a:t>
            </a:r>
          </a:p>
          <a:p>
            <a:r>
              <a:rPr lang="en-US" sz="1600" dirty="0" smtClean="0"/>
              <a:t>Denatured and </a:t>
            </a:r>
            <a:r>
              <a:rPr lang="en-US" sz="1600" dirty="0" err="1" smtClean="0"/>
              <a:t>dilutedPhiX</a:t>
            </a:r>
            <a:r>
              <a:rPr lang="en-US" sz="1600" dirty="0" smtClean="0"/>
              <a:t> control		6 µ</a:t>
            </a:r>
            <a:r>
              <a:rPr lang="en-US" sz="1600" dirty="0" err="1" smtClean="0"/>
              <a:t>l</a:t>
            </a:r>
            <a:r>
              <a:rPr lang="en-US" sz="1600" dirty="0" smtClean="0"/>
              <a:t> 						30 µ</a:t>
            </a:r>
            <a:r>
              <a:rPr lang="en-US" sz="1600" dirty="0" err="1" smtClean="0"/>
              <a:t>l</a:t>
            </a:r>
            <a:endParaRPr lang="en-US" sz="1600" dirty="0" smtClean="0"/>
          </a:p>
          <a:p>
            <a:r>
              <a:rPr lang="en-US" sz="1600" dirty="0" smtClean="0"/>
              <a:t>Denatured and diluted sample library		594 µ</a:t>
            </a:r>
            <a:r>
              <a:rPr lang="en-US" sz="1600" dirty="0" err="1" smtClean="0"/>
              <a:t>l</a:t>
            </a:r>
            <a:r>
              <a:rPr lang="en-US" sz="1600" dirty="0" smtClean="0"/>
              <a:t> 					570 µ</a:t>
            </a:r>
            <a:r>
              <a:rPr lang="en-US" sz="1600" dirty="0" err="1" smtClean="0"/>
              <a:t>l</a:t>
            </a:r>
            <a:endParaRPr lang="en-US" sz="1600" dirty="0" smtClean="0"/>
          </a:p>
          <a:p>
            <a:endParaRPr lang="en-US" sz="1600" dirty="0" smtClean="0"/>
          </a:p>
          <a:p>
            <a:endParaRPr lang="en-US" sz="1600" dirty="0" smtClean="0"/>
          </a:p>
          <a:p>
            <a:r>
              <a:rPr lang="en-US" sz="1300" dirty="0" smtClean="0"/>
              <a:t>Set the combined sample library and </a:t>
            </a:r>
            <a:r>
              <a:rPr lang="en-US" sz="1300" dirty="0" err="1" smtClean="0"/>
              <a:t>PhiX</a:t>
            </a:r>
            <a:r>
              <a:rPr lang="en-US" sz="1300" dirty="0" smtClean="0"/>
              <a:t> control aside on ice until you are ready to load it onto the </a:t>
            </a:r>
            <a:r>
              <a:rPr lang="en-US" sz="1300" dirty="0" err="1" smtClean="0"/>
              <a:t>MiSeq</a:t>
            </a:r>
            <a:r>
              <a:rPr lang="en-US" sz="1300" dirty="0" smtClean="0"/>
              <a:t> reagent cartridge.</a:t>
            </a:r>
            <a:endParaRPr lang="en-US" sz="13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500" y="0"/>
            <a:ext cx="8999662" cy="68580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700" y="0"/>
            <a:ext cx="9112523" cy="68580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27000" y="-60105"/>
            <a:ext cx="8496300" cy="7463585"/>
          </a:xfrm>
          <a:prstGeom prst="rect">
            <a:avLst/>
          </a:prstGeom>
        </p:spPr>
        <p:txBody>
          <a:bodyPr wrap="square">
            <a:spAutoFit/>
          </a:bodyPr>
          <a:lstStyle/>
          <a:p>
            <a:r>
              <a:rPr lang="en-US" sz="1400" dirty="0" smtClean="0"/>
              <a:t>Catalog Id			Name										My Price (USD)	</a:t>
            </a:r>
          </a:p>
          <a:p>
            <a:r>
              <a:rPr lang="en-US" sz="1400" dirty="0" smtClean="0"/>
              <a:t>MS-102-1003		20 pack - </a:t>
            </a:r>
            <a:r>
              <a:rPr lang="en-US" sz="1400" dirty="0" err="1" smtClean="0"/>
              <a:t>MiSeq</a:t>
            </a:r>
            <a:r>
              <a:rPr lang="en-US" sz="1400" dirty="0" smtClean="0"/>
              <a:t> Reagent Kit (300-cycles - PE)			18340	</a:t>
            </a:r>
          </a:p>
          <a:p>
            <a:r>
              <a:rPr lang="en-US" sz="1400" dirty="0" smtClean="0"/>
              <a:t>MS-102-1005		20 pack - </a:t>
            </a:r>
            <a:r>
              <a:rPr lang="en-US" sz="1400" dirty="0" err="1" smtClean="0"/>
              <a:t>MiSeq</a:t>
            </a:r>
            <a:r>
              <a:rPr lang="en-US" sz="1400" dirty="0" smtClean="0"/>
              <a:t> Reagent Kit 50-cycles - PE)				13200	</a:t>
            </a:r>
          </a:p>
          <a:p>
            <a:r>
              <a:rPr lang="en-US" sz="1400" dirty="0" smtClean="0"/>
              <a:t>MS-102-1001		</a:t>
            </a:r>
            <a:r>
              <a:rPr lang="en-US" sz="1400" dirty="0" err="1" smtClean="0"/>
              <a:t>MiSeq</a:t>
            </a:r>
            <a:r>
              <a:rPr lang="en-US" sz="1400" dirty="0" smtClean="0"/>
              <a:t> Reagent Kit (300-cycles - PE)					965	</a:t>
            </a:r>
          </a:p>
          <a:p>
            <a:r>
              <a:rPr lang="en-US" sz="1400" dirty="0" smtClean="0"/>
              <a:t>MS-102-1002		</a:t>
            </a:r>
            <a:r>
              <a:rPr lang="en-US" sz="1400" dirty="0" err="1" smtClean="0"/>
              <a:t>MiSeq</a:t>
            </a:r>
            <a:r>
              <a:rPr lang="en-US" sz="1400" dirty="0" smtClean="0"/>
              <a:t> Reagent Kit (50-cycles - PE)					695	</a:t>
            </a:r>
          </a:p>
          <a:p>
            <a:r>
              <a:rPr lang="en-US" sz="1400" dirty="0" smtClean="0"/>
              <a:t>MS-102-2002		</a:t>
            </a:r>
            <a:r>
              <a:rPr lang="en-US" sz="1400" dirty="0" err="1" smtClean="0"/>
              <a:t>MiSeq</a:t>
            </a:r>
            <a:r>
              <a:rPr lang="en-US" sz="1400" dirty="0" smtClean="0"/>
              <a:t> Reagent Kit v2 (300 cycle)					930	</a:t>
            </a:r>
          </a:p>
          <a:p>
            <a:r>
              <a:rPr lang="en-US" sz="1400" dirty="0" smtClean="0"/>
              <a:t>MS-102-2022		</a:t>
            </a:r>
            <a:r>
              <a:rPr lang="en-US" sz="1400" dirty="0" err="1" smtClean="0"/>
              <a:t>MiSeq</a:t>
            </a:r>
            <a:r>
              <a:rPr lang="en-US" sz="1400" dirty="0" smtClean="0"/>
              <a:t> Reagent Kit v2 (300 cycle) - 20 pack				17680	</a:t>
            </a:r>
          </a:p>
          <a:p>
            <a:r>
              <a:rPr lang="en-US" sz="1400" dirty="0" smtClean="0"/>
              <a:t>MS-102-2001		</a:t>
            </a:r>
            <a:r>
              <a:rPr lang="en-US" sz="1400" dirty="0" err="1" smtClean="0"/>
              <a:t>MiSeq</a:t>
            </a:r>
            <a:r>
              <a:rPr lang="en-US" sz="1400" dirty="0" smtClean="0"/>
              <a:t> Reagent Kit v2 (50 cycle)						725	</a:t>
            </a:r>
          </a:p>
          <a:p>
            <a:r>
              <a:rPr lang="en-US" sz="1400" dirty="0" smtClean="0"/>
              <a:t>MS-102-2021		</a:t>
            </a:r>
            <a:r>
              <a:rPr lang="en-US" sz="1400" dirty="0" err="1" smtClean="0"/>
              <a:t>MiSeq</a:t>
            </a:r>
            <a:r>
              <a:rPr lang="en-US" sz="1400" dirty="0" smtClean="0"/>
              <a:t> Reagent Kit v2 (50 cycle) - 20 pack				13730	</a:t>
            </a:r>
          </a:p>
          <a:p>
            <a:r>
              <a:rPr lang="en-US" sz="1400" dirty="0" smtClean="0"/>
              <a:t>MS-102-2003		</a:t>
            </a:r>
            <a:r>
              <a:rPr lang="en-US" sz="1400" dirty="0" err="1" smtClean="0"/>
              <a:t>MiSeq</a:t>
            </a:r>
            <a:r>
              <a:rPr lang="en-US" sz="1400" dirty="0" smtClean="0"/>
              <a:t> Reagent Kit v2 (500cycle)					1035	</a:t>
            </a:r>
          </a:p>
          <a:p>
            <a:r>
              <a:rPr lang="en-US" sz="1400" dirty="0" smtClean="0"/>
              <a:t>MS-102-2023		</a:t>
            </a:r>
            <a:r>
              <a:rPr lang="en-US" sz="1400" dirty="0" err="1" smtClean="0"/>
              <a:t>MiSeq</a:t>
            </a:r>
            <a:r>
              <a:rPr lang="en-US" sz="1400" dirty="0" smtClean="0"/>
              <a:t> Reagent Kit v2 (500cycle) - 20 pack				19655	</a:t>
            </a:r>
          </a:p>
          <a:p>
            <a:r>
              <a:rPr lang="en-US" sz="1400" dirty="0" smtClean="0"/>
              <a:t>MS-103-1002		</a:t>
            </a:r>
            <a:r>
              <a:rPr lang="en-US" sz="1400" dirty="0" err="1" smtClean="0"/>
              <a:t>MiSeq</a:t>
            </a:r>
            <a:r>
              <a:rPr lang="en-US" sz="1400" dirty="0" smtClean="0"/>
              <a:t> Reagent Micro Kit, v2 (300 cycles)				775	</a:t>
            </a:r>
          </a:p>
          <a:p>
            <a:r>
              <a:rPr lang="en-US" sz="1100" dirty="0" smtClean="0"/>
              <a:t>FC-140-1001		</a:t>
            </a:r>
            <a:r>
              <a:rPr lang="en-US" sz="1100" dirty="0" err="1" smtClean="0"/>
              <a:t>Nextera</a:t>
            </a:r>
            <a:r>
              <a:rPr lang="en-US" sz="1100" dirty="0" smtClean="0"/>
              <a:t> Rapid Capture </a:t>
            </a:r>
            <a:r>
              <a:rPr lang="en-US" sz="1100" dirty="0" err="1" smtClean="0"/>
              <a:t>Exome</a:t>
            </a:r>
            <a:r>
              <a:rPr lang="en-US" sz="1100" dirty="0" smtClean="0"/>
              <a:t> (24 Samples)				4776	</a:t>
            </a:r>
          </a:p>
          <a:p>
            <a:r>
              <a:rPr lang="en-US" sz="1100" dirty="0" smtClean="0"/>
              <a:t>FC-140-1002		</a:t>
            </a:r>
            <a:r>
              <a:rPr lang="en-US" sz="1100" dirty="0" err="1" smtClean="0"/>
              <a:t>Nextera</a:t>
            </a:r>
            <a:r>
              <a:rPr lang="en-US" sz="1100" dirty="0" smtClean="0"/>
              <a:t> Rapid Capture </a:t>
            </a:r>
            <a:r>
              <a:rPr lang="en-US" sz="1100" dirty="0" err="1" smtClean="0"/>
              <a:t>Exome</a:t>
            </a:r>
            <a:r>
              <a:rPr lang="en-US" sz="1100" dirty="0" smtClean="0"/>
              <a:t> (48 Samples)				7152	</a:t>
            </a:r>
          </a:p>
          <a:p>
            <a:r>
              <a:rPr lang="en-US" sz="1100" dirty="0" smtClean="0"/>
              <a:t>FC-140-1003		</a:t>
            </a:r>
            <a:r>
              <a:rPr lang="en-US" sz="1100" dirty="0" err="1" smtClean="0"/>
              <a:t>Nextera</a:t>
            </a:r>
            <a:r>
              <a:rPr lang="en-US" sz="1100" dirty="0" smtClean="0"/>
              <a:t> Rapid Capture </a:t>
            </a:r>
            <a:r>
              <a:rPr lang="en-US" sz="1100" dirty="0" err="1" smtClean="0"/>
              <a:t>Exome</a:t>
            </a:r>
            <a:r>
              <a:rPr lang="en-US" sz="1100" dirty="0" smtClean="0"/>
              <a:t> (96 Samples)				9600	</a:t>
            </a:r>
          </a:p>
          <a:p>
            <a:r>
              <a:rPr lang="en-US" sz="1100" dirty="0" smtClean="0"/>
              <a:t>FC-140-1004		</a:t>
            </a:r>
            <a:r>
              <a:rPr lang="en-US" sz="1100" dirty="0" err="1" smtClean="0"/>
              <a:t>Nextera</a:t>
            </a:r>
            <a:r>
              <a:rPr lang="en-US" sz="1100" dirty="0" smtClean="0"/>
              <a:t> Rapid Capture Expanded </a:t>
            </a:r>
            <a:r>
              <a:rPr lang="en-US" sz="1100" dirty="0" err="1" smtClean="0"/>
              <a:t>Exome</a:t>
            </a:r>
            <a:r>
              <a:rPr lang="en-US" sz="1100" dirty="0" smtClean="0"/>
              <a:t> (24 Samples)			5376	</a:t>
            </a:r>
          </a:p>
          <a:p>
            <a:r>
              <a:rPr lang="en-US" sz="1100" dirty="0" smtClean="0"/>
              <a:t>FC-140-1005		</a:t>
            </a:r>
            <a:r>
              <a:rPr lang="en-US" sz="1100" dirty="0" err="1" smtClean="0"/>
              <a:t>Nextera</a:t>
            </a:r>
            <a:r>
              <a:rPr lang="en-US" sz="1100" dirty="0" smtClean="0"/>
              <a:t> Rapid Capture Expanded </a:t>
            </a:r>
            <a:r>
              <a:rPr lang="en-US" sz="1100" dirty="0" err="1" smtClean="0"/>
              <a:t>Exome</a:t>
            </a:r>
            <a:r>
              <a:rPr lang="en-US" sz="1100" dirty="0" smtClean="0"/>
              <a:t> (48 Samples)			8352	</a:t>
            </a:r>
          </a:p>
          <a:p>
            <a:r>
              <a:rPr lang="en-US" sz="1100" dirty="0" smtClean="0"/>
              <a:t>FC-140-1006		</a:t>
            </a:r>
            <a:r>
              <a:rPr lang="en-US" sz="1100" dirty="0" err="1" smtClean="0"/>
              <a:t>Nextera</a:t>
            </a:r>
            <a:r>
              <a:rPr lang="en-US" sz="1100" dirty="0" smtClean="0"/>
              <a:t> Rapid Capture Expanded </a:t>
            </a:r>
            <a:r>
              <a:rPr lang="en-US" sz="1100" dirty="0" err="1" smtClean="0"/>
              <a:t>Exome</a:t>
            </a:r>
            <a:r>
              <a:rPr lang="en-US" sz="1100" dirty="0" smtClean="0"/>
              <a:t> (96 Samples)			12000		</a:t>
            </a:r>
          </a:p>
          <a:p>
            <a:r>
              <a:rPr lang="en-US" sz="1100" dirty="0" smtClean="0"/>
              <a:t>FC-121-1030		</a:t>
            </a:r>
            <a:r>
              <a:rPr lang="en-US" sz="1100" dirty="0" err="1" smtClean="0"/>
              <a:t>Nextera¬Æ</a:t>
            </a:r>
            <a:r>
              <a:rPr lang="en-US" sz="1100" dirty="0" smtClean="0"/>
              <a:t> DNA Sample Preparation Kit (24 Samples)			1950	</a:t>
            </a:r>
          </a:p>
          <a:p>
            <a:r>
              <a:rPr lang="en-US" sz="1100" dirty="0" smtClean="0"/>
              <a:t>FC-121-1031		</a:t>
            </a:r>
            <a:r>
              <a:rPr lang="en-US" sz="1100" dirty="0" err="1" smtClean="0"/>
              <a:t>Nextera¬Æ</a:t>
            </a:r>
            <a:r>
              <a:rPr lang="en-US" sz="1100" dirty="0" smtClean="0"/>
              <a:t> DNA Sample Preparation Kit (96 Samples)			7000	</a:t>
            </a:r>
          </a:p>
          <a:p>
            <a:r>
              <a:rPr lang="en-US" sz="1100" dirty="0" smtClean="0"/>
              <a:t>FC-121-1204		</a:t>
            </a:r>
            <a:r>
              <a:rPr lang="en-US" sz="1100" dirty="0" err="1" smtClean="0"/>
              <a:t>Nextera¬Æ</a:t>
            </a:r>
            <a:r>
              <a:rPr lang="en-US" sz="1100" dirty="0" smtClean="0"/>
              <a:t> </a:t>
            </a:r>
            <a:r>
              <a:rPr lang="en-US" sz="1100" dirty="0" err="1" smtClean="0"/>
              <a:t>Exome</a:t>
            </a:r>
            <a:r>
              <a:rPr lang="en-US" sz="1100" dirty="0" smtClean="0"/>
              <a:t> Enrichment Kit 48 Samples				5952	</a:t>
            </a:r>
          </a:p>
          <a:p>
            <a:r>
              <a:rPr lang="en-US" sz="1100" dirty="0" smtClean="0"/>
              <a:t>FC-121-1208		</a:t>
            </a:r>
            <a:r>
              <a:rPr lang="en-US" sz="1100" dirty="0" err="1" smtClean="0"/>
              <a:t>Nextera¬Æ</a:t>
            </a:r>
            <a:r>
              <a:rPr lang="en-US" sz="1100" dirty="0" smtClean="0"/>
              <a:t> </a:t>
            </a:r>
            <a:r>
              <a:rPr lang="en-US" sz="1100" dirty="0" err="1" smtClean="0"/>
              <a:t>Exome</a:t>
            </a:r>
            <a:r>
              <a:rPr lang="en-US" sz="1100" dirty="0" smtClean="0"/>
              <a:t> Enrichment Kit 96 Samples				11904	</a:t>
            </a:r>
          </a:p>
          <a:p>
            <a:r>
              <a:rPr lang="en-US" sz="1100" dirty="0" smtClean="0"/>
              <a:t>FC-121-1011		</a:t>
            </a:r>
            <a:r>
              <a:rPr lang="en-US" sz="1100" dirty="0" err="1" smtClean="0"/>
              <a:t>Nextera¬Æ</a:t>
            </a:r>
            <a:r>
              <a:rPr lang="en-US" sz="1100" dirty="0" smtClean="0"/>
              <a:t> Index Kit (24 Indices, 96 Samples)				250	</a:t>
            </a:r>
          </a:p>
          <a:p>
            <a:r>
              <a:rPr lang="en-US" sz="1100" dirty="0" smtClean="0"/>
              <a:t>FC-121-1012		</a:t>
            </a:r>
            <a:r>
              <a:rPr lang="en-US" sz="1100" dirty="0" err="1" smtClean="0"/>
              <a:t>Nextera¬Æ</a:t>
            </a:r>
            <a:r>
              <a:rPr lang="en-US" sz="1100" dirty="0" smtClean="0"/>
              <a:t> Index Kit (96 Indices, 384 Samples)				950</a:t>
            </a:r>
          </a:p>
          <a:p>
            <a:r>
              <a:rPr lang="en-US" sz="1100" dirty="0" smtClean="0"/>
              <a:t>RSBC10948			RNA-</a:t>
            </a:r>
            <a:r>
              <a:rPr lang="en-US" sz="1100" dirty="0" err="1" smtClean="0"/>
              <a:t>Seq</a:t>
            </a:r>
            <a:r>
              <a:rPr lang="en-US" sz="1100" dirty="0" smtClean="0"/>
              <a:t> Barcode Primers (</a:t>
            </a:r>
            <a:r>
              <a:rPr lang="en-US" sz="1100" dirty="0" err="1" smtClean="0"/>
              <a:t>Illumina</a:t>
            </a:r>
            <a:r>
              <a:rPr lang="en-US" sz="1100" dirty="0" smtClean="0"/>
              <a:t>-compatible)  48 </a:t>
            </a:r>
            <a:r>
              <a:rPr lang="en-US" sz="1100" dirty="0" err="1" smtClean="0"/>
              <a:t>Rxns</a:t>
            </a:r>
            <a:r>
              <a:rPr lang="en-US" sz="1100" dirty="0" smtClean="0"/>
              <a:t>	220	</a:t>
            </a:r>
          </a:p>
          <a:p>
            <a:r>
              <a:rPr lang="en-US" sz="1100" dirty="0" smtClean="0"/>
              <a:t>FC-132-1001		</a:t>
            </a:r>
            <a:r>
              <a:rPr lang="en-US" sz="1100" dirty="0" err="1" smtClean="0"/>
              <a:t>Nextera¬Æ</a:t>
            </a:r>
            <a:r>
              <a:rPr lang="en-US" sz="1100" dirty="0" smtClean="0"/>
              <a:t> Mate Pair Sample Prep Kit					4000	</a:t>
            </a:r>
          </a:p>
          <a:p>
            <a:r>
              <a:rPr lang="en-US" sz="1100" dirty="0" smtClean="0"/>
              <a:t>FC-131-1024		</a:t>
            </a:r>
            <a:r>
              <a:rPr lang="en-US" sz="1100" dirty="0" err="1" smtClean="0"/>
              <a:t>Nextera¬Æ</a:t>
            </a:r>
            <a:r>
              <a:rPr lang="en-US" sz="1100" dirty="0" smtClean="0"/>
              <a:t> XT DNA Sample Preparation Kit  (24 Samples)		775	</a:t>
            </a:r>
          </a:p>
          <a:p>
            <a:r>
              <a:rPr lang="en-US" sz="1100" dirty="0" smtClean="0"/>
              <a:t>FC-131-1096		</a:t>
            </a:r>
            <a:r>
              <a:rPr lang="en-US" sz="1100" dirty="0" err="1" smtClean="0"/>
              <a:t>Nextera¬Æ</a:t>
            </a:r>
            <a:r>
              <a:rPr lang="en-US" sz="1100" dirty="0" smtClean="0"/>
              <a:t> XT DNA Sample Preparation Kit  (96 Samples)		2900	</a:t>
            </a:r>
          </a:p>
          <a:p>
            <a:r>
              <a:rPr lang="en-US" sz="1100" dirty="0" smtClean="0"/>
              <a:t>FC-131-1001		</a:t>
            </a:r>
            <a:r>
              <a:rPr lang="en-US" sz="1100" dirty="0" err="1" smtClean="0"/>
              <a:t>Nextera¬Æ</a:t>
            </a:r>
            <a:r>
              <a:rPr lang="en-US" sz="1100" dirty="0" smtClean="0"/>
              <a:t> XT Index Kit  (24 Indices, 96 Samples)			250	</a:t>
            </a:r>
          </a:p>
          <a:p>
            <a:r>
              <a:rPr lang="en-US" sz="1100" dirty="0" smtClean="0"/>
              <a:t>FC-131-1002		</a:t>
            </a:r>
            <a:r>
              <a:rPr lang="en-US" sz="1100" dirty="0" err="1" smtClean="0"/>
              <a:t>Nextera¬Æ</a:t>
            </a:r>
            <a:r>
              <a:rPr lang="en-US" sz="1100" dirty="0" smtClean="0"/>
              <a:t> XT Index Kit  (96 Indices, 384 Samples)			950	</a:t>
            </a:r>
          </a:p>
          <a:p>
            <a:r>
              <a:rPr lang="en-US" sz="1100" dirty="0" smtClean="0"/>
              <a:t>FC-110-3001		</a:t>
            </a:r>
            <a:r>
              <a:rPr lang="en-US" sz="1100" dirty="0" err="1" smtClean="0"/>
              <a:t>PhiX</a:t>
            </a:r>
            <a:r>
              <a:rPr lang="en-US" sz="1100" dirty="0" smtClean="0"/>
              <a:t> Control Kit v3							150</a:t>
            </a:r>
          </a:p>
          <a:p>
            <a:r>
              <a:rPr lang="en-US" sz="1100" dirty="0" smtClean="0"/>
              <a:t>NEB</a:t>
            </a:r>
          </a:p>
          <a:p>
            <a:r>
              <a:rPr lang="en-US" sz="1100" dirty="0" err="1" smtClean="0"/>
              <a:t>ChIP-Seq</a:t>
            </a:r>
            <a:r>
              <a:rPr lang="en-US" sz="1100" dirty="0" smtClean="0"/>
              <a:t> Library Prep Master Mix for </a:t>
            </a:r>
            <a:r>
              <a:rPr lang="en-US" sz="1100" dirty="0" err="1" smtClean="0"/>
              <a:t>Illumina</a:t>
            </a:r>
            <a:r>
              <a:rPr lang="en-US" sz="1100" dirty="0" smtClean="0"/>
              <a:t> 			12rxns $285, 	60rxns $1140</a:t>
            </a:r>
          </a:p>
          <a:p>
            <a:r>
              <a:rPr lang="en-US" sz="1100" dirty="0" err="1" smtClean="0"/>
              <a:t>NEBNext</a:t>
            </a:r>
            <a:r>
              <a:rPr lang="en-US" sz="1100" dirty="0" smtClean="0"/>
              <a:t> DNA Library Prep Master Mix Set for </a:t>
            </a:r>
            <a:r>
              <a:rPr lang="en-US" sz="1100" dirty="0" err="1" smtClean="0"/>
              <a:t>Illumina</a:t>
            </a:r>
            <a:r>
              <a:rPr lang="en-US" sz="1100" dirty="0" smtClean="0"/>
              <a:t> 		12rxns $350, 	60rxns $1400</a:t>
            </a:r>
          </a:p>
          <a:p>
            <a:r>
              <a:rPr lang="en-US" sz="1100" dirty="0" err="1" smtClean="0"/>
              <a:t>NEBNext</a:t>
            </a:r>
            <a:r>
              <a:rPr lang="en-US" sz="1100" dirty="0" smtClean="0"/>
              <a:t> Ultra DNA Library Prep Master Mix Set for </a:t>
            </a:r>
            <a:r>
              <a:rPr lang="en-US" sz="1100" dirty="0" err="1" smtClean="0"/>
              <a:t>Illumina</a:t>
            </a:r>
            <a:r>
              <a:rPr lang="en-US" sz="1100" dirty="0" smtClean="0"/>
              <a:t> 	24rxns $695,	 96rxns $2225</a:t>
            </a:r>
          </a:p>
          <a:p>
            <a:r>
              <a:rPr lang="en-US" sz="1100" dirty="0" err="1" smtClean="0"/>
              <a:t>NEBNext</a:t>
            </a:r>
            <a:r>
              <a:rPr lang="en-US" sz="1100" dirty="0" smtClean="0"/>
              <a:t> mRNA Library Prep Master Mix Set for </a:t>
            </a:r>
            <a:r>
              <a:rPr lang="en-US" sz="1100" dirty="0" err="1" smtClean="0"/>
              <a:t>Illumina</a:t>
            </a:r>
            <a:r>
              <a:rPr lang="en-US" sz="1100" dirty="0" smtClean="0"/>
              <a:t>		 12rxns $525,	 60rxns $2100</a:t>
            </a:r>
          </a:p>
          <a:p>
            <a:endParaRPr lang="en-US" sz="1100" dirty="0" smtClean="0"/>
          </a:p>
          <a:p>
            <a:endParaRPr lang="en-US" sz="1100" dirty="0" smtClean="0"/>
          </a:p>
          <a:p>
            <a:r>
              <a:rPr lang="en-US" sz="1100" dirty="0" smtClean="0"/>
              <a:t>	</a:t>
            </a:r>
          </a:p>
          <a:p>
            <a:r>
              <a:rPr lang="en-US" sz="1400" dirty="0" smtClean="0"/>
              <a:t>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800" y="0"/>
            <a:ext cx="9041701" cy="68580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77800" y="266701"/>
            <a:ext cx="8801100" cy="6186310"/>
          </a:xfrm>
          <a:prstGeom prst="rect">
            <a:avLst/>
          </a:prstGeom>
        </p:spPr>
        <p:txBody>
          <a:bodyPr wrap="square">
            <a:spAutoFit/>
          </a:bodyPr>
          <a:lstStyle/>
          <a:p>
            <a:r>
              <a:rPr lang="en-US" dirty="0" smtClean="0"/>
              <a:t>Using Custom Primers on the </a:t>
            </a:r>
            <a:r>
              <a:rPr lang="en-US" dirty="0" err="1" smtClean="0"/>
              <a:t>MiSeq</a:t>
            </a:r>
            <a:endParaRPr lang="en-US" dirty="0" smtClean="0"/>
          </a:p>
          <a:p>
            <a:endParaRPr lang="en-US" dirty="0" smtClean="0"/>
          </a:p>
          <a:p>
            <a:r>
              <a:rPr lang="en-US" dirty="0" smtClean="0"/>
              <a:t>The </a:t>
            </a:r>
            <a:r>
              <a:rPr lang="en-US" dirty="0" err="1" smtClean="0"/>
              <a:t>MiSeq</a:t>
            </a:r>
            <a:r>
              <a:rPr lang="en-US" dirty="0" smtClean="0"/>
              <a:t> reagent cartridge contains 3 custom primer ports (position 18, 19, and 20) for use of custom primers on the </a:t>
            </a:r>
            <a:r>
              <a:rPr lang="en-US" dirty="0" err="1" smtClean="0"/>
              <a:t>MiSeq</a:t>
            </a:r>
            <a:r>
              <a:rPr lang="en-US" dirty="0" smtClean="0"/>
              <a:t>.  Instructions for using primers in these ports, as well as primer dilution and sample sheet creation can be found in the Using Custom Primers on the </a:t>
            </a:r>
            <a:r>
              <a:rPr lang="en-US" dirty="0" err="1" smtClean="0"/>
              <a:t>MiSeq</a:t>
            </a:r>
            <a:r>
              <a:rPr lang="en-US" dirty="0" smtClean="0"/>
              <a:t> guide.</a:t>
            </a:r>
          </a:p>
          <a:p>
            <a:endParaRPr lang="en-US" dirty="0" smtClean="0"/>
          </a:p>
          <a:p>
            <a:r>
              <a:rPr lang="en-US" dirty="0" smtClean="0"/>
              <a:t>If </a:t>
            </a:r>
            <a:r>
              <a:rPr lang="en-US" dirty="0" err="1" smtClean="0"/>
              <a:t>PhiX</a:t>
            </a:r>
            <a:r>
              <a:rPr lang="en-US" dirty="0" smtClean="0"/>
              <a:t> is spiked into the sample library, the custom sequencing primers must be combined with the </a:t>
            </a:r>
            <a:r>
              <a:rPr lang="en-US" dirty="0" err="1" smtClean="0"/>
              <a:t>Illumina</a:t>
            </a:r>
            <a:r>
              <a:rPr lang="en-US" dirty="0" smtClean="0"/>
              <a:t> sequencing primers to ensure that the </a:t>
            </a:r>
            <a:r>
              <a:rPr lang="en-US" dirty="0" err="1" smtClean="0"/>
              <a:t>PhiX</a:t>
            </a:r>
            <a:r>
              <a:rPr lang="en-US" dirty="0" smtClean="0"/>
              <a:t> clusters are sequenced.   </a:t>
            </a:r>
            <a:r>
              <a:rPr lang="en-US" dirty="0" err="1" smtClean="0"/>
              <a:t>Illumina’s</a:t>
            </a:r>
            <a:r>
              <a:rPr lang="en-US" dirty="0" smtClean="0"/>
              <a:t> sequencing primers are located in the following positions, which each contain 680µL of primer mix:</a:t>
            </a:r>
          </a:p>
          <a:p>
            <a:endParaRPr lang="en-US" dirty="0" smtClean="0"/>
          </a:p>
          <a:p>
            <a:r>
              <a:rPr lang="en-US" dirty="0" smtClean="0"/>
              <a:t> </a:t>
            </a:r>
          </a:p>
          <a:p>
            <a:r>
              <a:rPr lang="en-US" dirty="0" smtClean="0"/>
              <a:t>Position 12: Read 1 Primer Mix (HP10)</a:t>
            </a:r>
          </a:p>
          <a:p>
            <a:r>
              <a:rPr lang="en-US" dirty="0" smtClean="0"/>
              <a:t>Position 13: Index Primer Mix (HP12)</a:t>
            </a:r>
          </a:p>
          <a:p>
            <a:r>
              <a:rPr lang="en-US" dirty="0" smtClean="0"/>
              <a:t>Position 14: Read 2 Primer Mix (HP11)</a:t>
            </a:r>
          </a:p>
          <a:p>
            <a:r>
              <a:rPr lang="en-US" dirty="0" smtClean="0"/>
              <a:t> </a:t>
            </a:r>
          </a:p>
          <a:p>
            <a:r>
              <a:rPr lang="en-US" dirty="0" err="1" smtClean="0"/>
              <a:t>Illumina</a:t>
            </a:r>
            <a:r>
              <a:rPr lang="en-US" dirty="0" smtClean="0"/>
              <a:t> recommends a final concentration of 0.5µM for the sequencing primers.  Please note that competition for annealing exists when multiple sequencing primers are in the same mix, so this concentration may need to be further optimized.  Also, custom sequencing primer design and quality are not verified by </a:t>
            </a:r>
            <a:r>
              <a:rPr lang="en-US" dirty="0" err="1" smtClean="0"/>
              <a:t>Illumina</a:t>
            </a:r>
            <a:r>
              <a:rPr lang="en-US" dirty="0" smtClean="0"/>
              <a:t>, therefore run quality for runs utilizing custom sequencing primers cannot be guaranteed.</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9400" y="-279400"/>
            <a:ext cx="9702800" cy="74168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400" y="0"/>
            <a:ext cx="9081262" cy="68580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400" y="0"/>
            <a:ext cx="9088630" cy="68580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7000" y="0"/>
            <a:ext cx="8888711" cy="68580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 y="0"/>
            <a:ext cx="9049244" cy="68580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40279"/>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800" y="0"/>
            <a:ext cx="9037948" cy="68580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8900" y="0"/>
            <a:ext cx="8962816" cy="685800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400" y="0"/>
            <a:ext cx="9069499" cy="68580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8900" y="0"/>
            <a:ext cx="8946731" cy="685800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300" y="0"/>
            <a:ext cx="8902764" cy="6858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8900" y="0"/>
            <a:ext cx="8950271" cy="68580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400" y="0"/>
            <a:ext cx="9073299" cy="685800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0"/>
            <a:ext cx="8832273" cy="68580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400" y="0"/>
            <a:ext cx="9093026" cy="6858000"/>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500" y="0"/>
            <a:ext cx="9014381" cy="685800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399" y="1534438"/>
            <a:ext cx="5059911" cy="3812262"/>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700"/>
            <a:ext cx="9144000" cy="6817074"/>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 y="0"/>
            <a:ext cx="9065308" cy="6858000"/>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 y="0"/>
            <a:ext cx="8990814" cy="685800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15900" y="1826"/>
            <a:ext cx="8750300" cy="1415772"/>
          </a:xfrm>
          <a:prstGeom prst="rect">
            <a:avLst/>
          </a:prstGeom>
          <a:noFill/>
        </p:spPr>
        <p:txBody>
          <a:bodyPr wrap="square" rtlCol="0">
            <a:spAutoFit/>
          </a:bodyPr>
          <a:lstStyle/>
          <a:p>
            <a:pPr algn="ctr"/>
            <a:r>
              <a:rPr lang="en-US" sz="2400" dirty="0" smtClean="0">
                <a:latin typeface="BlairMdITC TT-Medium"/>
                <a:cs typeface="BlairMdITC TT-Medium"/>
              </a:rPr>
              <a:t>Bioinformatics on large datasets</a:t>
            </a:r>
          </a:p>
          <a:p>
            <a:r>
              <a:rPr lang="en-US" dirty="0" smtClean="0"/>
              <a:t>Start by coming up with a workflow, then try to find a primary publication that did the same.</a:t>
            </a:r>
          </a:p>
          <a:p>
            <a:pPr algn="ctr"/>
            <a:endParaRPr lang="en-US" sz="800" dirty="0" smtClean="0"/>
          </a:p>
          <a:p>
            <a:pPr algn="ctr"/>
            <a:r>
              <a:rPr lang="en-US" dirty="0" smtClean="0">
                <a:latin typeface="BlairMdITC TT-Medium"/>
                <a:cs typeface="BlairMdITC TT-Medium"/>
              </a:rPr>
              <a:t>Sample workflows</a:t>
            </a:r>
          </a:p>
          <a:p>
            <a:endParaRPr lang="en-US" dirty="0"/>
          </a:p>
        </p:txBody>
      </p:sp>
      <p:sp>
        <p:nvSpPr>
          <p:cNvPr id="5" name="TextBox 4"/>
          <p:cNvSpPr txBox="1"/>
          <p:nvPr/>
        </p:nvSpPr>
        <p:spPr>
          <a:xfrm>
            <a:off x="1143000" y="1005563"/>
            <a:ext cx="6858000" cy="1477328"/>
          </a:xfrm>
          <a:prstGeom prst="rect">
            <a:avLst/>
          </a:prstGeom>
          <a:noFill/>
        </p:spPr>
        <p:txBody>
          <a:bodyPr wrap="square" rtlCol="0">
            <a:spAutoFit/>
          </a:bodyPr>
          <a:lstStyle/>
          <a:p>
            <a:r>
              <a:rPr lang="en-US" dirty="0" smtClean="0"/>
              <a:t>	Recommended Software = Galaxy - QC Data – may need to adapt 	to program (for Galaxy, use QC Groomer, then Fast QC).</a:t>
            </a:r>
          </a:p>
          <a:p>
            <a:r>
              <a:rPr lang="en-US" dirty="0" smtClean="0"/>
              <a:t>	- Trim Data (use Filter </a:t>
            </a:r>
            <a:r>
              <a:rPr lang="en-US" dirty="0" err="1" smtClean="0"/>
              <a:t>FastQ</a:t>
            </a:r>
            <a:r>
              <a:rPr lang="en-US" dirty="0" smtClean="0"/>
              <a:t>, and </a:t>
            </a:r>
            <a:r>
              <a:rPr lang="en-US" dirty="0" err="1" smtClean="0"/>
              <a:t>FastQ</a:t>
            </a:r>
            <a:r>
              <a:rPr lang="en-US" dirty="0" smtClean="0"/>
              <a:t> Trimmer in Galaxy)</a:t>
            </a:r>
          </a:p>
          <a:p>
            <a:r>
              <a:rPr lang="en-US" dirty="0" smtClean="0"/>
              <a:t>	- Assemble Data - referenced or de novo (after de novo once, use 	result for reference for future experiments)</a:t>
            </a:r>
            <a:endParaRPr lang="en-US" dirty="0"/>
          </a:p>
        </p:txBody>
      </p:sp>
      <p:sp>
        <p:nvSpPr>
          <p:cNvPr id="8" name="TextBox 7"/>
          <p:cNvSpPr txBox="1"/>
          <p:nvPr/>
        </p:nvSpPr>
        <p:spPr>
          <a:xfrm>
            <a:off x="215900" y="2415990"/>
            <a:ext cx="4483100" cy="3970318"/>
          </a:xfrm>
          <a:prstGeom prst="rect">
            <a:avLst/>
          </a:prstGeom>
          <a:noFill/>
        </p:spPr>
        <p:txBody>
          <a:bodyPr wrap="square" rtlCol="0">
            <a:spAutoFit/>
          </a:bodyPr>
          <a:lstStyle/>
          <a:p>
            <a:r>
              <a:rPr lang="en-US" dirty="0" smtClean="0"/>
              <a:t>For RNA-</a:t>
            </a:r>
            <a:r>
              <a:rPr lang="en-US" dirty="0" err="1" smtClean="0"/>
              <a:t>Seq</a:t>
            </a:r>
            <a:r>
              <a:rPr lang="en-US" dirty="0" smtClean="0"/>
              <a:t> </a:t>
            </a:r>
          </a:p>
          <a:p>
            <a:r>
              <a:rPr lang="en-US" dirty="0" smtClean="0"/>
              <a:t>– Use </a:t>
            </a:r>
            <a:r>
              <a:rPr lang="en-US" dirty="0" err="1" smtClean="0"/>
              <a:t>Tophat</a:t>
            </a:r>
            <a:r>
              <a:rPr lang="en-US" dirty="0" smtClean="0"/>
              <a:t> to align your now clean reads to a reference genome and get accepted hits</a:t>
            </a:r>
          </a:p>
          <a:p>
            <a:r>
              <a:rPr lang="en-US" dirty="0" smtClean="0"/>
              <a:t>-Use Cufflinks to combine the accepted hits into transcripts and assign gene names for count data and analysis (will also give a normalized read count per transcript – FPKM)</a:t>
            </a:r>
          </a:p>
          <a:p>
            <a:r>
              <a:rPr lang="en-US" dirty="0" smtClean="0"/>
              <a:t>-Use </a:t>
            </a:r>
            <a:r>
              <a:rPr lang="en-US" dirty="0" err="1" smtClean="0"/>
              <a:t>CuffMerge</a:t>
            </a:r>
            <a:r>
              <a:rPr lang="en-US" dirty="0" smtClean="0"/>
              <a:t> to </a:t>
            </a:r>
            <a:r>
              <a:rPr lang="en-US" dirty="0" err="1" smtClean="0"/>
              <a:t>cummulate</a:t>
            </a:r>
            <a:r>
              <a:rPr lang="en-US" dirty="0" smtClean="0"/>
              <a:t> all data sets and then run </a:t>
            </a:r>
            <a:r>
              <a:rPr lang="en-US" dirty="0" err="1" smtClean="0"/>
              <a:t>CuffDiff</a:t>
            </a:r>
            <a:r>
              <a:rPr lang="en-US" dirty="0" smtClean="0"/>
              <a:t> for differential expression data.</a:t>
            </a:r>
          </a:p>
          <a:p>
            <a:r>
              <a:rPr lang="en-US" dirty="0" smtClean="0"/>
              <a:t>-From there you will likely want to do Gene Ontology – DAVID and </a:t>
            </a:r>
            <a:r>
              <a:rPr lang="en-US" dirty="0" err="1" smtClean="0"/>
              <a:t>Cytoscape</a:t>
            </a:r>
            <a:r>
              <a:rPr lang="en-US" dirty="0" smtClean="0"/>
              <a:t> or other functional genomic resources depending on organism.  SNP detection, variant calling.</a:t>
            </a:r>
            <a:endParaRPr lang="en-US" dirty="0"/>
          </a:p>
        </p:txBody>
      </p:sp>
      <p:sp>
        <p:nvSpPr>
          <p:cNvPr id="9" name="TextBox 8"/>
          <p:cNvSpPr txBox="1"/>
          <p:nvPr/>
        </p:nvSpPr>
        <p:spPr>
          <a:xfrm>
            <a:off x="5003800" y="2452274"/>
            <a:ext cx="3962400" cy="2031325"/>
          </a:xfrm>
          <a:prstGeom prst="rect">
            <a:avLst/>
          </a:prstGeom>
          <a:noFill/>
        </p:spPr>
        <p:txBody>
          <a:bodyPr wrap="square" rtlCol="0">
            <a:spAutoFit/>
          </a:bodyPr>
          <a:lstStyle/>
          <a:p>
            <a:r>
              <a:rPr lang="en-US" dirty="0" smtClean="0"/>
              <a:t>For DNA</a:t>
            </a:r>
          </a:p>
          <a:p>
            <a:r>
              <a:rPr lang="en-US" dirty="0" smtClean="0"/>
              <a:t>- I have used DNA Star right on the </a:t>
            </a:r>
            <a:r>
              <a:rPr lang="en-US" dirty="0" err="1" smtClean="0"/>
              <a:t>BaseSpace</a:t>
            </a:r>
            <a:r>
              <a:rPr lang="en-US" dirty="0" smtClean="0"/>
              <a:t> cloud to do de novo assembly of </a:t>
            </a:r>
            <a:r>
              <a:rPr lang="en-US" dirty="0" err="1" smtClean="0"/>
              <a:t>fastq</a:t>
            </a:r>
            <a:r>
              <a:rPr lang="en-US" dirty="0" smtClean="0"/>
              <a:t> files.  I’m sure galaxy can be used as well.  And there is always </a:t>
            </a:r>
            <a:r>
              <a:rPr lang="en-US" dirty="0" err="1" smtClean="0"/>
              <a:t>cammand</a:t>
            </a:r>
            <a:r>
              <a:rPr lang="en-US" dirty="0" smtClean="0"/>
              <a:t> line – Trinity in command line is supposed to be most preferred</a:t>
            </a:r>
            <a:endParaRPr lang="en-US" dirty="0"/>
          </a:p>
        </p:txBody>
      </p:sp>
      <p:sp>
        <p:nvSpPr>
          <p:cNvPr id="10" name="TextBox 9"/>
          <p:cNvSpPr txBox="1"/>
          <p:nvPr/>
        </p:nvSpPr>
        <p:spPr>
          <a:xfrm>
            <a:off x="5003800" y="4550500"/>
            <a:ext cx="3962400" cy="1754327"/>
          </a:xfrm>
          <a:prstGeom prst="rect">
            <a:avLst/>
          </a:prstGeom>
          <a:noFill/>
        </p:spPr>
        <p:txBody>
          <a:bodyPr wrap="square" rtlCol="0">
            <a:spAutoFit/>
          </a:bodyPr>
          <a:lstStyle/>
          <a:p>
            <a:r>
              <a:rPr lang="en-US" dirty="0" smtClean="0"/>
              <a:t>For </a:t>
            </a:r>
            <a:r>
              <a:rPr lang="en-US" dirty="0" err="1" smtClean="0"/>
              <a:t>Metagenomics</a:t>
            </a:r>
            <a:endParaRPr lang="en-US" dirty="0" smtClean="0"/>
          </a:p>
          <a:p>
            <a:r>
              <a:rPr lang="en-US" dirty="0" err="1" smtClean="0"/>
              <a:t>Qiime</a:t>
            </a:r>
            <a:r>
              <a:rPr lang="en-US" dirty="0" smtClean="0"/>
              <a:t> which is command line is what seems to be what everybody uses, but it is basically an RNA </a:t>
            </a:r>
            <a:r>
              <a:rPr lang="en-US" dirty="0" err="1" smtClean="0"/>
              <a:t>Seq</a:t>
            </a:r>
            <a:r>
              <a:rPr lang="en-US" dirty="0" smtClean="0"/>
              <a:t> counting reads but needs to be aligned to multiple references.</a:t>
            </a:r>
            <a:endParaRPr lang="en-US" dirty="0"/>
          </a:p>
        </p:txBody>
      </p:sp>
      <p:sp>
        <p:nvSpPr>
          <p:cNvPr id="7" name="TextBox 6"/>
          <p:cNvSpPr txBox="1"/>
          <p:nvPr/>
        </p:nvSpPr>
        <p:spPr>
          <a:xfrm>
            <a:off x="1324412" y="6223030"/>
            <a:ext cx="6032500" cy="584776"/>
          </a:xfrm>
          <a:prstGeom prst="rect">
            <a:avLst/>
          </a:prstGeom>
          <a:noFill/>
        </p:spPr>
        <p:txBody>
          <a:bodyPr wrap="square" rtlCol="0">
            <a:spAutoFit/>
          </a:bodyPr>
          <a:lstStyle/>
          <a:p>
            <a:r>
              <a:rPr lang="en-US" sz="1600" dirty="0" smtClean="0">
                <a:solidFill>
                  <a:srgbClr val="FF0000"/>
                </a:solidFill>
              </a:rPr>
              <a:t>When all else fails, Google “How to” or “Manual” or “Tutorial</a:t>
            </a:r>
            <a:r>
              <a:rPr lang="en-US" sz="1600" dirty="0" smtClean="0">
                <a:solidFill>
                  <a:srgbClr val="FF0000"/>
                </a:solidFill>
              </a:rPr>
              <a:t>” your problem or get an account at </a:t>
            </a:r>
            <a:r>
              <a:rPr lang="en-US" sz="1600" dirty="0" err="1" smtClean="0">
                <a:solidFill>
                  <a:srgbClr val="FF0000"/>
                </a:solidFill>
              </a:rPr>
              <a:t>SeqAnswers</a:t>
            </a:r>
            <a:r>
              <a:rPr lang="en-US" sz="1600" dirty="0" smtClean="0">
                <a:solidFill>
                  <a:srgbClr val="FF0000"/>
                </a:solidFill>
              </a:rPr>
              <a:t> and </a:t>
            </a:r>
            <a:r>
              <a:rPr lang="en-US" sz="1600" dirty="0" smtClean="0">
                <a:solidFill>
                  <a:srgbClr val="FF0000"/>
                </a:solidFill>
              </a:rPr>
              <a:t>ask the forum.</a:t>
            </a:r>
            <a:endParaRPr lang="en-US" sz="1600" dirty="0">
              <a:solidFill>
                <a:srgbClr val="FF0000"/>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114300"/>
            <a:ext cx="8229600" cy="1143000"/>
          </a:xfrm>
        </p:spPr>
        <p:txBody>
          <a:bodyPr/>
          <a:lstStyle/>
          <a:p>
            <a:r>
              <a:rPr lang="en-US" dirty="0" smtClean="0"/>
              <a:t>References and Places to Go</a:t>
            </a:r>
            <a:endParaRPr lang="en-US" dirty="0"/>
          </a:p>
        </p:txBody>
      </p:sp>
      <p:sp>
        <p:nvSpPr>
          <p:cNvPr id="4" name="TextBox 3"/>
          <p:cNvSpPr txBox="1"/>
          <p:nvPr/>
        </p:nvSpPr>
        <p:spPr>
          <a:xfrm>
            <a:off x="0" y="4833255"/>
            <a:ext cx="9144000" cy="2462213"/>
          </a:xfrm>
          <a:prstGeom prst="rect">
            <a:avLst/>
          </a:prstGeom>
          <a:noFill/>
        </p:spPr>
        <p:txBody>
          <a:bodyPr wrap="square" rtlCol="0">
            <a:spAutoFit/>
          </a:bodyPr>
          <a:lstStyle/>
          <a:p>
            <a:r>
              <a:rPr lang="en-US" sz="1400" dirty="0" smtClean="0"/>
              <a:t>Another bioinformatics tool you might like is	 	-</a:t>
            </a:r>
            <a:r>
              <a:rPr lang="en-US" sz="1400" dirty="0" err="1" smtClean="0"/>
              <a:t>Unipro</a:t>
            </a:r>
            <a:r>
              <a:rPr lang="en-US" sz="1400" dirty="0" smtClean="0"/>
              <a:t> UGENE at </a:t>
            </a:r>
            <a:r>
              <a:rPr lang="en-US" sz="1400" dirty="0" smtClean="0">
                <a:hlinkClick r:id="rId2"/>
              </a:rPr>
              <a:t>http://ugene.unipro.ru/</a:t>
            </a:r>
            <a:r>
              <a:rPr lang="en-US" sz="1400" dirty="0" smtClean="0"/>
              <a:t> It has a Tuxedo suite 								designed for </a:t>
            </a:r>
            <a:r>
              <a:rPr lang="en-US" sz="1400" dirty="0" err="1" smtClean="0"/>
              <a:t>RNAseq</a:t>
            </a:r>
            <a:r>
              <a:rPr lang="en-US" sz="1400" dirty="0" smtClean="0"/>
              <a:t>. Online manual and </a:t>
            </a:r>
            <a:r>
              <a:rPr lang="en-US" sz="1400" dirty="0" err="1" smtClean="0"/>
              <a:t>youtube</a:t>
            </a:r>
            <a:r>
              <a:rPr lang="en-US" sz="1400" dirty="0" smtClean="0"/>
              <a:t> podcasts.</a:t>
            </a:r>
          </a:p>
          <a:p>
            <a:endParaRPr lang="en-US" sz="1400" dirty="0" smtClean="0"/>
          </a:p>
          <a:p>
            <a:r>
              <a:rPr lang="en-US" sz="1400" dirty="0" smtClean="0"/>
              <a:t>Integrated Genome Browsers 				-UC Santa Cruz : hosts many genomes, including </a:t>
            </a:r>
            <a:r>
              <a:rPr lang="en-US" sz="1400" dirty="0" err="1" smtClean="0"/>
              <a:t>E.coli</a:t>
            </a:r>
            <a:endParaRPr lang="en-US" sz="1400" dirty="0" smtClean="0"/>
          </a:p>
          <a:p>
            <a:r>
              <a:rPr lang="en-US" sz="1400" dirty="0" smtClean="0"/>
              <a:t>								-IGV at Broad Institute: recommended by </a:t>
            </a:r>
            <a:r>
              <a:rPr lang="en-US" sz="1400" dirty="0" err="1" smtClean="0"/>
              <a:t>Illumina</a:t>
            </a:r>
            <a:endParaRPr lang="en-US" sz="1400" dirty="0" smtClean="0"/>
          </a:p>
          <a:p>
            <a:endParaRPr lang="en-US" sz="1400" dirty="0" smtClean="0"/>
          </a:p>
          <a:p>
            <a:r>
              <a:rPr lang="en-US" sz="1400" dirty="0" smtClean="0"/>
              <a:t>Gene Ontology						-DAVID</a:t>
            </a:r>
          </a:p>
          <a:p>
            <a:r>
              <a:rPr lang="en-US" sz="1400" dirty="0" smtClean="0"/>
              <a:t>								-</a:t>
            </a:r>
            <a:r>
              <a:rPr lang="en-US" sz="1400" dirty="0" err="1" smtClean="0"/>
              <a:t>Cytoscape</a:t>
            </a:r>
            <a:endParaRPr lang="en-US" sz="1400" dirty="0" smtClean="0"/>
          </a:p>
          <a:p>
            <a:r>
              <a:rPr lang="en-US" sz="1400" dirty="0" smtClean="0"/>
              <a:t>								-KEGG</a:t>
            </a:r>
          </a:p>
          <a:p>
            <a:endParaRPr lang="en-US" sz="1400" dirty="0" smtClean="0"/>
          </a:p>
          <a:p>
            <a:endParaRPr lang="en-US" sz="1400" dirty="0"/>
          </a:p>
        </p:txBody>
      </p:sp>
      <p:sp>
        <p:nvSpPr>
          <p:cNvPr id="5" name="TextBox 4"/>
          <p:cNvSpPr txBox="1"/>
          <p:nvPr/>
        </p:nvSpPr>
        <p:spPr>
          <a:xfrm>
            <a:off x="952500" y="838200"/>
            <a:ext cx="7289800" cy="2431435"/>
          </a:xfrm>
          <a:prstGeom prst="rect">
            <a:avLst/>
          </a:prstGeom>
          <a:noFill/>
        </p:spPr>
        <p:txBody>
          <a:bodyPr wrap="square" rtlCol="0">
            <a:spAutoFit/>
          </a:bodyPr>
          <a:lstStyle/>
          <a:p>
            <a:r>
              <a:rPr lang="en-US" dirty="0" smtClean="0"/>
              <a:t>-</a:t>
            </a:r>
            <a:r>
              <a:rPr lang="en-US" sz="1600" dirty="0" smtClean="0"/>
              <a:t>Watch some training videos that pertain to you at </a:t>
            </a:r>
            <a:r>
              <a:rPr lang="en-US" sz="1600" dirty="0" err="1" smtClean="0"/>
              <a:t>Illumina.com</a:t>
            </a:r>
            <a:endParaRPr lang="en-US" sz="1600" dirty="0" smtClean="0"/>
          </a:p>
          <a:p>
            <a:r>
              <a:rPr lang="en-US" sz="1600" dirty="0" smtClean="0">
                <a:hlinkClick r:id="rId3"/>
              </a:rPr>
              <a:t>http://support.illumina.com/training/sequencing_training.ilmn</a:t>
            </a:r>
            <a:r>
              <a:rPr lang="en-US" dirty="0" smtClean="0"/>
              <a:t> </a:t>
            </a:r>
            <a:r>
              <a:rPr lang="en-US" sz="1600" dirty="0" smtClean="0"/>
              <a:t>(Chemistry overview is wicked helpful).</a:t>
            </a:r>
          </a:p>
          <a:p>
            <a:r>
              <a:rPr lang="en-US" dirty="0" smtClean="0"/>
              <a:t>-</a:t>
            </a:r>
            <a:r>
              <a:rPr lang="en-US" sz="1600" dirty="0" smtClean="0"/>
              <a:t>Register with </a:t>
            </a:r>
            <a:r>
              <a:rPr lang="en-US" sz="1600" dirty="0" err="1" smtClean="0"/>
              <a:t>Illumina.com</a:t>
            </a:r>
            <a:r>
              <a:rPr lang="en-US" sz="1600" dirty="0" smtClean="0"/>
              <a:t> to get your </a:t>
            </a:r>
            <a:r>
              <a:rPr lang="en-US" sz="1600" dirty="0" err="1" smtClean="0"/>
              <a:t>BaseSpace</a:t>
            </a:r>
            <a:r>
              <a:rPr lang="en-US" sz="1600" dirty="0" smtClean="0"/>
              <a:t> account and info on past and future webinars.  Two Webinars coming up:</a:t>
            </a:r>
          </a:p>
          <a:p>
            <a:r>
              <a:rPr lang="en-US" sz="1600" dirty="0" smtClean="0"/>
              <a:t>	-Intro to Key Concepts in </a:t>
            </a:r>
            <a:r>
              <a:rPr lang="en-US" sz="1600" dirty="0" err="1" smtClean="0"/>
              <a:t>Illumina</a:t>
            </a:r>
            <a:r>
              <a:rPr lang="en-US" sz="1600" dirty="0" smtClean="0"/>
              <a:t> </a:t>
            </a:r>
            <a:r>
              <a:rPr lang="en-US" sz="1600" dirty="0" err="1" smtClean="0"/>
              <a:t>Seq</a:t>
            </a:r>
            <a:r>
              <a:rPr lang="en-US" sz="1600" dirty="0" smtClean="0"/>
              <a:t> Data Analysis July 11 at 1pm PST</a:t>
            </a:r>
          </a:p>
          <a:p>
            <a:r>
              <a:rPr lang="en-US" sz="1600" dirty="0" smtClean="0"/>
              <a:t>	-Planning: Experiments for the </a:t>
            </a:r>
            <a:r>
              <a:rPr lang="en-US" sz="1600" dirty="0" err="1" smtClean="0"/>
              <a:t>MiSeq</a:t>
            </a:r>
            <a:r>
              <a:rPr lang="en-US" sz="1600" dirty="0" smtClean="0"/>
              <a:t> System: Sample Prep and Workflow</a:t>
            </a:r>
          </a:p>
          <a:p>
            <a:r>
              <a:rPr lang="en-US" sz="1600" dirty="0" smtClean="0"/>
              <a:t>			July 17 at 10am PST</a:t>
            </a:r>
          </a:p>
          <a:p>
            <a:r>
              <a:rPr lang="en-US" dirty="0" smtClean="0"/>
              <a:t>	</a:t>
            </a:r>
            <a:endParaRPr lang="en-US" dirty="0"/>
          </a:p>
        </p:txBody>
      </p:sp>
      <p:sp>
        <p:nvSpPr>
          <p:cNvPr id="6" name="TextBox 5"/>
          <p:cNvSpPr txBox="1"/>
          <p:nvPr/>
        </p:nvSpPr>
        <p:spPr>
          <a:xfrm>
            <a:off x="0" y="2887539"/>
            <a:ext cx="9144000" cy="1938992"/>
          </a:xfrm>
          <a:prstGeom prst="rect">
            <a:avLst/>
          </a:prstGeom>
          <a:noFill/>
        </p:spPr>
        <p:txBody>
          <a:bodyPr wrap="square" rtlCol="0">
            <a:spAutoFit/>
          </a:bodyPr>
          <a:lstStyle/>
          <a:p>
            <a:r>
              <a:rPr lang="en-US" sz="1700" dirty="0" smtClean="0"/>
              <a:t>Get started on Galaxy here </a:t>
            </a:r>
            <a:r>
              <a:rPr lang="en-US" sz="1700" dirty="0" smtClean="0">
                <a:hlinkClick r:id="rId4"/>
              </a:rPr>
              <a:t>https://main.g2.bx.psu.edu/</a:t>
            </a:r>
            <a:r>
              <a:rPr lang="en-US" sz="1700" dirty="0" smtClean="0"/>
              <a:t>  Click on “user” and register.</a:t>
            </a:r>
          </a:p>
          <a:p>
            <a:r>
              <a:rPr lang="en-US" sz="1700" dirty="0" smtClean="0"/>
              <a:t>There is also a Galaxy instance on a super computer at Indiana U called Mason – This may be quicker with different programs including Trinity (de novo assembler) which can otherwise only be used in command line. For a Mason account-if NSF funded use grant# and apply at </a:t>
            </a:r>
            <a:r>
              <a:rPr lang="en-US" sz="1700" dirty="0" smtClean="0">
                <a:hlinkClick r:id="rId5"/>
              </a:rPr>
              <a:t>NCGAS@indiana.edu</a:t>
            </a:r>
            <a:r>
              <a:rPr lang="en-US" sz="1700" dirty="0" smtClean="0"/>
              <a:t>  If not NSF funded then join the GCAT consortium (only if doing GCAT work) and contact Mark Peterson at </a:t>
            </a:r>
            <a:r>
              <a:rPr lang="en-US" sz="1700" dirty="0" smtClean="0">
                <a:hlinkClick r:id="rId6"/>
              </a:rPr>
              <a:t>petersmp@juniata.edu</a:t>
            </a:r>
            <a:r>
              <a:rPr lang="en-US" sz="1700" dirty="0" smtClean="0"/>
              <a:t> to get you in. Otherwise, write a grant to XSEDE</a:t>
            </a: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24"/>
          <p:cNvGrpSpPr/>
          <p:nvPr/>
        </p:nvGrpSpPr>
        <p:grpSpPr>
          <a:xfrm>
            <a:off x="4725795" y="309263"/>
            <a:ext cx="4083043" cy="6198270"/>
            <a:chOff x="4725795" y="309263"/>
            <a:chExt cx="4083043" cy="6198270"/>
          </a:xfrm>
        </p:grpSpPr>
        <p:sp>
          <p:nvSpPr>
            <p:cNvPr id="106" name="TextBox 105"/>
            <p:cNvSpPr txBox="1"/>
            <p:nvPr/>
          </p:nvSpPr>
          <p:spPr>
            <a:xfrm>
              <a:off x="5335733" y="309263"/>
              <a:ext cx="2481494" cy="276999"/>
            </a:xfrm>
            <a:prstGeom prst="rect">
              <a:avLst/>
            </a:prstGeom>
            <a:noFill/>
          </p:spPr>
          <p:txBody>
            <a:bodyPr wrap="none" rtlCol="0">
              <a:spAutoFit/>
            </a:bodyPr>
            <a:lstStyle/>
            <a:p>
              <a:r>
                <a:rPr lang="en-US" sz="1200" dirty="0" smtClean="0"/>
                <a:t>End Repair of double-stranded </a:t>
              </a:r>
              <a:r>
                <a:rPr lang="en-US" sz="1200" dirty="0" err="1" smtClean="0"/>
                <a:t>cDNA</a:t>
              </a:r>
              <a:endParaRPr lang="en-US" sz="1200" dirty="0"/>
            </a:p>
          </p:txBody>
        </p:sp>
        <p:grpSp>
          <p:nvGrpSpPr>
            <p:cNvPr id="3" name="Group 121"/>
            <p:cNvGrpSpPr/>
            <p:nvPr/>
          </p:nvGrpSpPr>
          <p:grpSpPr>
            <a:xfrm>
              <a:off x="4921276" y="598945"/>
              <a:ext cx="3618544" cy="161807"/>
              <a:chOff x="346373" y="2321359"/>
              <a:chExt cx="3618544" cy="161807"/>
            </a:xfrm>
          </p:grpSpPr>
          <p:cxnSp>
            <p:nvCxnSpPr>
              <p:cNvPr id="108" name="Straight Connector 107"/>
              <p:cNvCxnSpPr/>
              <p:nvPr/>
            </p:nvCxnSpPr>
            <p:spPr>
              <a:xfrm flipV="1">
                <a:off x="747093" y="2321359"/>
                <a:ext cx="3217824" cy="1881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346373" y="2483165"/>
                <a:ext cx="3618544" cy="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346373" y="2347936"/>
                <a:ext cx="389783"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grpSp>
        <p:cxnSp>
          <p:nvCxnSpPr>
            <p:cNvPr id="120" name="Straight Arrow Connector 119"/>
            <p:cNvCxnSpPr/>
            <p:nvPr/>
          </p:nvCxnSpPr>
          <p:spPr>
            <a:xfrm>
              <a:off x="6468565" y="878406"/>
              <a:ext cx="0" cy="19929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5712694" y="1019935"/>
              <a:ext cx="1610612" cy="276999"/>
            </a:xfrm>
            <a:prstGeom prst="rect">
              <a:avLst/>
            </a:prstGeom>
            <a:noFill/>
          </p:spPr>
          <p:txBody>
            <a:bodyPr wrap="none" rtlCol="0">
              <a:spAutoFit/>
            </a:bodyPr>
            <a:lstStyle/>
            <a:p>
              <a:r>
                <a:rPr lang="en-US" sz="1200" dirty="0" err="1" smtClean="0"/>
                <a:t>Adenylation</a:t>
              </a:r>
              <a:r>
                <a:rPr lang="en-US" sz="1200" dirty="0" smtClean="0"/>
                <a:t> (A-Tailing)</a:t>
              </a:r>
              <a:endParaRPr lang="en-US" sz="1200" dirty="0"/>
            </a:p>
          </p:txBody>
        </p:sp>
        <p:grpSp>
          <p:nvGrpSpPr>
            <p:cNvPr id="4" name="Group 130"/>
            <p:cNvGrpSpPr/>
            <p:nvPr/>
          </p:nvGrpSpPr>
          <p:grpSpPr>
            <a:xfrm>
              <a:off x="4793215" y="1198673"/>
              <a:ext cx="4015623" cy="429094"/>
              <a:chOff x="167190" y="2817387"/>
              <a:chExt cx="4015623" cy="429094"/>
            </a:xfrm>
          </p:grpSpPr>
          <p:grpSp>
            <p:nvGrpSpPr>
              <p:cNvPr id="5" name="Group 122"/>
              <p:cNvGrpSpPr/>
              <p:nvPr/>
            </p:nvGrpSpPr>
            <p:grpSpPr>
              <a:xfrm>
                <a:off x="330734" y="2990520"/>
                <a:ext cx="3669655" cy="161807"/>
                <a:chOff x="3896395" y="6306727"/>
                <a:chExt cx="3669655" cy="161807"/>
              </a:xfrm>
            </p:grpSpPr>
            <p:cxnSp>
              <p:nvCxnSpPr>
                <p:cNvPr id="124" name="Straight Connector 123"/>
                <p:cNvCxnSpPr/>
                <p:nvPr/>
              </p:nvCxnSpPr>
              <p:spPr>
                <a:xfrm flipV="1">
                  <a:off x="3896395" y="6306727"/>
                  <a:ext cx="3669655" cy="1881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V="1">
                  <a:off x="3896395" y="6468533"/>
                  <a:ext cx="3669655" cy="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28" name="TextBox 127"/>
              <p:cNvSpPr txBox="1"/>
              <p:nvPr/>
            </p:nvSpPr>
            <p:spPr>
              <a:xfrm>
                <a:off x="3908379" y="2817387"/>
                <a:ext cx="274434" cy="276999"/>
              </a:xfrm>
              <a:prstGeom prst="rect">
                <a:avLst/>
              </a:prstGeom>
              <a:noFill/>
            </p:spPr>
            <p:txBody>
              <a:bodyPr wrap="none" rtlCol="0">
                <a:spAutoFit/>
              </a:bodyPr>
              <a:lstStyle/>
              <a:p>
                <a:r>
                  <a:rPr lang="en-US" sz="1200" dirty="0" smtClean="0"/>
                  <a:t>A</a:t>
                </a:r>
                <a:endParaRPr lang="en-US" sz="1200" dirty="0"/>
              </a:p>
            </p:txBody>
          </p:sp>
          <p:sp>
            <p:nvSpPr>
              <p:cNvPr id="129" name="TextBox 128"/>
              <p:cNvSpPr txBox="1"/>
              <p:nvPr/>
            </p:nvSpPr>
            <p:spPr>
              <a:xfrm>
                <a:off x="167190" y="2969482"/>
                <a:ext cx="274434" cy="276999"/>
              </a:xfrm>
              <a:prstGeom prst="rect">
                <a:avLst/>
              </a:prstGeom>
              <a:noFill/>
            </p:spPr>
            <p:txBody>
              <a:bodyPr wrap="none" rtlCol="0">
                <a:spAutoFit/>
              </a:bodyPr>
              <a:lstStyle/>
              <a:p>
                <a:r>
                  <a:rPr lang="en-US" sz="1200" dirty="0" smtClean="0"/>
                  <a:t>A</a:t>
                </a:r>
                <a:endParaRPr lang="en-US" sz="1200" dirty="0"/>
              </a:p>
            </p:txBody>
          </p:sp>
        </p:grpSp>
        <p:cxnSp>
          <p:nvCxnSpPr>
            <p:cNvPr id="130" name="Straight Arrow Connector 129"/>
            <p:cNvCxnSpPr/>
            <p:nvPr/>
          </p:nvCxnSpPr>
          <p:spPr>
            <a:xfrm flipH="1">
              <a:off x="6462082" y="1554929"/>
              <a:ext cx="6483" cy="21522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3" name="Straight Arrow Connector 162"/>
            <p:cNvCxnSpPr/>
            <p:nvPr/>
          </p:nvCxnSpPr>
          <p:spPr>
            <a:xfrm>
              <a:off x="6468565" y="2651370"/>
              <a:ext cx="0" cy="2225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5" name="Group 200"/>
            <p:cNvGrpSpPr/>
            <p:nvPr/>
          </p:nvGrpSpPr>
          <p:grpSpPr>
            <a:xfrm>
              <a:off x="4918546" y="2908129"/>
              <a:ext cx="3623706" cy="529204"/>
              <a:chOff x="179933" y="4697117"/>
              <a:chExt cx="4244334" cy="623787"/>
            </a:xfrm>
          </p:grpSpPr>
          <p:grpSp>
            <p:nvGrpSpPr>
              <p:cNvPr id="19" name="Group 164"/>
              <p:cNvGrpSpPr/>
              <p:nvPr/>
            </p:nvGrpSpPr>
            <p:grpSpPr>
              <a:xfrm>
                <a:off x="763610" y="4984279"/>
                <a:ext cx="3027960" cy="106296"/>
                <a:chOff x="3896395" y="6390766"/>
                <a:chExt cx="2977654" cy="77768"/>
              </a:xfrm>
            </p:grpSpPr>
            <p:cxnSp>
              <p:nvCxnSpPr>
                <p:cNvPr id="168" name="Straight Connector 167"/>
                <p:cNvCxnSpPr/>
                <p:nvPr/>
              </p:nvCxnSpPr>
              <p:spPr>
                <a:xfrm>
                  <a:off x="3923117" y="6390766"/>
                  <a:ext cx="295093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flipV="1">
                  <a:off x="3896395" y="6468533"/>
                  <a:ext cx="2977654" cy="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176" name="Straight Connector 175"/>
              <p:cNvCxnSpPr/>
              <p:nvPr/>
            </p:nvCxnSpPr>
            <p:spPr>
              <a:xfrm flipV="1">
                <a:off x="3791570" y="4697117"/>
                <a:ext cx="632697" cy="287163"/>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3768222" y="5100793"/>
                <a:ext cx="656045" cy="220111"/>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flipH="1" flipV="1">
                <a:off x="179933" y="4706740"/>
                <a:ext cx="610851" cy="27754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flipH="1">
                <a:off x="199597" y="5100793"/>
                <a:ext cx="564665" cy="220111"/>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a:off x="3440452" y="5102914"/>
                <a:ext cx="346373" cy="0"/>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3436216" y="4984850"/>
                <a:ext cx="346373" cy="0"/>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a:off x="785304" y="5112536"/>
                <a:ext cx="346373" cy="0"/>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a:off x="786963" y="4984850"/>
                <a:ext cx="346373" cy="0"/>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grpSp>
        <p:cxnSp>
          <p:nvCxnSpPr>
            <p:cNvPr id="175" name="Straight Arrow Connector 174"/>
            <p:cNvCxnSpPr/>
            <p:nvPr/>
          </p:nvCxnSpPr>
          <p:spPr>
            <a:xfrm>
              <a:off x="6488930" y="3311597"/>
              <a:ext cx="0" cy="17712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7" name="TextBox 176"/>
            <p:cNvSpPr txBox="1"/>
            <p:nvPr/>
          </p:nvSpPr>
          <p:spPr>
            <a:xfrm>
              <a:off x="5489022" y="3394637"/>
              <a:ext cx="2387568" cy="461665"/>
            </a:xfrm>
            <a:prstGeom prst="rect">
              <a:avLst/>
            </a:prstGeom>
            <a:noFill/>
          </p:spPr>
          <p:txBody>
            <a:bodyPr wrap="none" rtlCol="0">
              <a:spAutoFit/>
            </a:bodyPr>
            <a:lstStyle/>
            <a:p>
              <a:r>
                <a:rPr lang="en-US" sz="1200" dirty="0" smtClean="0"/>
                <a:t>PCR Amplification using a Universal </a:t>
              </a:r>
            </a:p>
            <a:p>
              <a:r>
                <a:rPr lang="en-US" sz="1200" dirty="0"/>
                <a:t> </a:t>
              </a:r>
              <a:r>
                <a:rPr lang="en-US" sz="1200" dirty="0" smtClean="0"/>
                <a:t>      primer and index primer</a:t>
              </a:r>
              <a:endParaRPr lang="en-US" sz="1200" dirty="0"/>
            </a:p>
          </p:txBody>
        </p:sp>
        <p:grpSp>
          <p:nvGrpSpPr>
            <p:cNvPr id="23" name="Group 267"/>
            <p:cNvGrpSpPr/>
            <p:nvPr/>
          </p:nvGrpSpPr>
          <p:grpSpPr>
            <a:xfrm>
              <a:off x="4963959" y="2212175"/>
              <a:ext cx="3671602" cy="526551"/>
              <a:chOff x="483426" y="3663326"/>
              <a:chExt cx="3671602" cy="526551"/>
            </a:xfrm>
          </p:grpSpPr>
          <p:grpSp>
            <p:nvGrpSpPr>
              <p:cNvPr id="24" name="Group 201"/>
              <p:cNvGrpSpPr/>
              <p:nvPr/>
            </p:nvGrpSpPr>
            <p:grpSpPr>
              <a:xfrm>
                <a:off x="483426" y="3663326"/>
                <a:ext cx="3671602" cy="526551"/>
                <a:chOff x="61315" y="3842661"/>
                <a:chExt cx="4323076" cy="575826"/>
              </a:xfrm>
            </p:grpSpPr>
            <p:grpSp>
              <p:nvGrpSpPr>
                <p:cNvPr id="32" name="Group 161"/>
                <p:cNvGrpSpPr/>
                <p:nvPr/>
              </p:nvGrpSpPr>
              <p:grpSpPr>
                <a:xfrm>
                  <a:off x="61315" y="3842661"/>
                  <a:ext cx="4323076" cy="575826"/>
                  <a:chOff x="-96210" y="4187146"/>
                  <a:chExt cx="4323076" cy="575826"/>
                </a:xfrm>
              </p:grpSpPr>
              <p:grpSp>
                <p:nvGrpSpPr>
                  <p:cNvPr id="35" name="Group 160"/>
                  <p:cNvGrpSpPr/>
                  <p:nvPr/>
                </p:nvGrpSpPr>
                <p:grpSpPr>
                  <a:xfrm>
                    <a:off x="42072" y="4187146"/>
                    <a:ext cx="4184794" cy="575826"/>
                    <a:chOff x="110407" y="3858232"/>
                    <a:chExt cx="4184794" cy="575826"/>
                  </a:xfrm>
                </p:grpSpPr>
                <p:grpSp>
                  <p:nvGrpSpPr>
                    <p:cNvPr id="36" name="Group 132"/>
                    <p:cNvGrpSpPr/>
                    <p:nvPr/>
                  </p:nvGrpSpPr>
                  <p:grpSpPr>
                    <a:xfrm>
                      <a:off x="982299" y="4046001"/>
                      <a:ext cx="2212042" cy="347443"/>
                      <a:chOff x="74831" y="2990520"/>
                      <a:chExt cx="3925558" cy="320368"/>
                    </a:xfrm>
                  </p:grpSpPr>
                  <p:grpSp>
                    <p:nvGrpSpPr>
                      <p:cNvPr id="37" name="Group 133"/>
                      <p:cNvGrpSpPr/>
                      <p:nvPr/>
                    </p:nvGrpSpPr>
                    <p:grpSpPr>
                      <a:xfrm>
                        <a:off x="330734" y="2990520"/>
                        <a:ext cx="3669655" cy="161807"/>
                        <a:chOff x="3896395" y="6306727"/>
                        <a:chExt cx="3669655" cy="161807"/>
                      </a:xfrm>
                    </p:grpSpPr>
                    <p:cxnSp>
                      <p:nvCxnSpPr>
                        <p:cNvPr id="137" name="Straight Connector 136"/>
                        <p:cNvCxnSpPr/>
                        <p:nvPr/>
                      </p:nvCxnSpPr>
                      <p:spPr>
                        <a:xfrm flipV="1">
                          <a:off x="3896395" y="6306727"/>
                          <a:ext cx="3669655" cy="1881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flipV="1">
                          <a:off x="3896395" y="6468533"/>
                          <a:ext cx="3669655" cy="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36" name="TextBox 135"/>
                      <p:cNvSpPr txBox="1"/>
                      <p:nvPr/>
                    </p:nvSpPr>
                    <p:spPr>
                      <a:xfrm>
                        <a:off x="74831" y="3033889"/>
                        <a:ext cx="274434" cy="276999"/>
                      </a:xfrm>
                      <a:prstGeom prst="rect">
                        <a:avLst/>
                      </a:prstGeom>
                      <a:noFill/>
                    </p:spPr>
                    <p:txBody>
                      <a:bodyPr wrap="none" rtlCol="0">
                        <a:spAutoFit/>
                      </a:bodyPr>
                      <a:lstStyle/>
                      <a:p>
                        <a:r>
                          <a:rPr lang="en-US" sz="1200" dirty="0" smtClean="0"/>
                          <a:t>A</a:t>
                        </a:r>
                        <a:endParaRPr lang="en-US" sz="1200" dirty="0"/>
                      </a:p>
                    </p:txBody>
                  </p:sp>
                </p:grpSp>
                <p:grpSp>
                  <p:nvGrpSpPr>
                    <p:cNvPr id="43" name="Group 148"/>
                    <p:cNvGrpSpPr/>
                    <p:nvPr/>
                  </p:nvGrpSpPr>
                  <p:grpSpPr>
                    <a:xfrm>
                      <a:off x="3223189" y="3858232"/>
                      <a:ext cx="1072012" cy="505364"/>
                      <a:chOff x="3194326" y="3992940"/>
                      <a:chExt cx="1072012" cy="505364"/>
                    </a:xfrm>
                  </p:grpSpPr>
                  <p:sp>
                    <p:nvSpPr>
                      <p:cNvPr id="144" name="Freeform 143"/>
                      <p:cNvSpPr/>
                      <p:nvPr/>
                    </p:nvSpPr>
                    <p:spPr>
                      <a:xfrm>
                        <a:off x="3223191" y="3992940"/>
                        <a:ext cx="962602" cy="308044"/>
                      </a:xfrm>
                      <a:custGeom>
                        <a:avLst/>
                        <a:gdLst>
                          <a:gd name="connsiteX0" fmla="*/ 0 w 962602"/>
                          <a:gd name="connsiteY0" fmla="*/ 173337 h 308044"/>
                          <a:gd name="connsiteX1" fmla="*/ 346373 w 962602"/>
                          <a:gd name="connsiteY1" fmla="*/ 173337 h 308044"/>
                          <a:gd name="connsiteX2" fmla="*/ 481073 w 962602"/>
                          <a:gd name="connsiteY2" fmla="*/ 77118 h 308044"/>
                          <a:gd name="connsiteX3" fmla="*/ 750474 w 962602"/>
                          <a:gd name="connsiteY3" fmla="*/ 143 h 308044"/>
                          <a:gd name="connsiteX4" fmla="*/ 933282 w 962602"/>
                          <a:gd name="connsiteY4" fmla="*/ 96362 h 308044"/>
                          <a:gd name="connsiteX5" fmla="*/ 962146 w 962602"/>
                          <a:gd name="connsiteY5" fmla="*/ 240690 h 308044"/>
                          <a:gd name="connsiteX6" fmla="*/ 933282 w 962602"/>
                          <a:gd name="connsiteY6" fmla="*/ 308044 h 3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602" h="308044">
                            <a:moveTo>
                              <a:pt x="0" y="173337"/>
                            </a:moveTo>
                            <a:cubicBezTo>
                              <a:pt x="133097" y="181355"/>
                              <a:pt x="266194" y="189373"/>
                              <a:pt x="346373" y="173337"/>
                            </a:cubicBezTo>
                            <a:cubicBezTo>
                              <a:pt x="426552" y="157301"/>
                              <a:pt x="413723" y="105984"/>
                              <a:pt x="481073" y="77118"/>
                            </a:cubicBezTo>
                            <a:cubicBezTo>
                              <a:pt x="548423" y="48252"/>
                              <a:pt x="675106" y="-3064"/>
                              <a:pt x="750474" y="143"/>
                            </a:cubicBezTo>
                            <a:cubicBezTo>
                              <a:pt x="825842" y="3350"/>
                              <a:pt x="898003" y="56271"/>
                              <a:pt x="933282" y="96362"/>
                            </a:cubicBezTo>
                            <a:cubicBezTo>
                              <a:pt x="968561" y="136453"/>
                              <a:pt x="962146" y="205410"/>
                              <a:pt x="962146" y="240690"/>
                            </a:cubicBezTo>
                            <a:cubicBezTo>
                              <a:pt x="962146" y="275970"/>
                              <a:pt x="933282" y="308044"/>
                              <a:pt x="933282" y="308044"/>
                            </a:cubicBezTo>
                          </a:path>
                        </a:pathLst>
                      </a:custGeom>
                      <a:ln>
                        <a:solidFill>
                          <a:srgbClr val="3366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7" name="Freeform 146"/>
                      <p:cNvSpPr/>
                      <p:nvPr/>
                    </p:nvSpPr>
                    <p:spPr>
                      <a:xfrm>
                        <a:off x="3194326" y="4300984"/>
                        <a:ext cx="962147" cy="197320"/>
                      </a:xfrm>
                      <a:custGeom>
                        <a:avLst/>
                        <a:gdLst>
                          <a:gd name="connsiteX0" fmla="*/ 0 w 962147"/>
                          <a:gd name="connsiteY0" fmla="*/ 76975 h 197320"/>
                          <a:gd name="connsiteX1" fmla="*/ 365616 w 962147"/>
                          <a:gd name="connsiteY1" fmla="*/ 67353 h 197320"/>
                          <a:gd name="connsiteX2" fmla="*/ 509938 w 962147"/>
                          <a:gd name="connsiteY2" fmla="*/ 144328 h 197320"/>
                          <a:gd name="connsiteX3" fmla="*/ 606153 w 962147"/>
                          <a:gd name="connsiteY3" fmla="*/ 192437 h 197320"/>
                          <a:gd name="connsiteX4" fmla="*/ 711989 w 962147"/>
                          <a:gd name="connsiteY4" fmla="*/ 192437 h 197320"/>
                          <a:gd name="connsiteX5" fmla="*/ 817825 w 962147"/>
                          <a:gd name="connsiteY5" fmla="*/ 163572 h 197320"/>
                          <a:gd name="connsiteX6" fmla="*/ 875554 w 962147"/>
                          <a:gd name="connsiteY6" fmla="*/ 125084 h 197320"/>
                          <a:gd name="connsiteX7" fmla="*/ 914040 w 962147"/>
                          <a:gd name="connsiteY7" fmla="*/ 76975 h 197320"/>
                          <a:gd name="connsiteX8" fmla="*/ 962147 w 962147"/>
                          <a:gd name="connsiteY8" fmla="*/ 0 h 19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147" h="197320">
                            <a:moveTo>
                              <a:pt x="0" y="76975"/>
                            </a:moveTo>
                            <a:cubicBezTo>
                              <a:pt x="140313" y="66551"/>
                              <a:pt x="280626" y="56128"/>
                              <a:pt x="365616" y="67353"/>
                            </a:cubicBezTo>
                            <a:cubicBezTo>
                              <a:pt x="450606" y="78578"/>
                              <a:pt x="469849" y="123481"/>
                              <a:pt x="509938" y="144328"/>
                            </a:cubicBezTo>
                            <a:cubicBezTo>
                              <a:pt x="550027" y="165175"/>
                              <a:pt x="572478" y="184419"/>
                              <a:pt x="606153" y="192437"/>
                            </a:cubicBezTo>
                            <a:cubicBezTo>
                              <a:pt x="639828" y="200455"/>
                              <a:pt x="676710" y="197248"/>
                              <a:pt x="711989" y="192437"/>
                            </a:cubicBezTo>
                            <a:cubicBezTo>
                              <a:pt x="747268" y="187626"/>
                              <a:pt x="790564" y="174797"/>
                              <a:pt x="817825" y="163572"/>
                            </a:cubicBezTo>
                            <a:cubicBezTo>
                              <a:pt x="845086" y="152347"/>
                              <a:pt x="859518" y="139517"/>
                              <a:pt x="875554" y="125084"/>
                            </a:cubicBezTo>
                            <a:cubicBezTo>
                              <a:pt x="891590" y="110651"/>
                              <a:pt x="899608" y="97822"/>
                              <a:pt x="914040" y="76975"/>
                            </a:cubicBezTo>
                            <a:cubicBezTo>
                              <a:pt x="928472" y="56128"/>
                              <a:pt x="962147" y="0"/>
                              <a:pt x="962147" y="0"/>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8000"/>
                          </a:solidFill>
                        </a:endParaRPr>
                      </a:p>
                    </p:txBody>
                  </p:sp>
                  <p:sp>
                    <p:nvSpPr>
                      <p:cNvPr id="148" name="TextBox 147"/>
                      <p:cNvSpPr txBox="1"/>
                      <p:nvPr/>
                    </p:nvSpPr>
                    <p:spPr>
                      <a:xfrm>
                        <a:off x="4005756" y="4092954"/>
                        <a:ext cx="260582" cy="276999"/>
                      </a:xfrm>
                      <a:prstGeom prst="rect">
                        <a:avLst/>
                      </a:prstGeom>
                      <a:noFill/>
                    </p:spPr>
                    <p:txBody>
                      <a:bodyPr wrap="square" rtlCol="0">
                        <a:spAutoFit/>
                      </a:bodyPr>
                      <a:lstStyle/>
                      <a:p>
                        <a:r>
                          <a:rPr lang="en-US" sz="1200" b="1" dirty="0"/>
                          <a:t>U</a:t>
                        </a:r>
                      </a:p>
                    </p:txBody>
                  </p:sp>
                </p:grpSp>
                <p:grpSp>
                  <p:nvGrpSpPr>
                    <p:cNvPr id="45" name="Group 149"/>
                    <p:cNvGrpSpPr/>
                    <p:nvPr/>
                  </p:nvGrpSpPr>
                  <p:grpSpPr>
                    <a:xfrm rot="10800000">
                      <a:off x="110407" y="3928694"/>
                      <a:ext cx="991467" cy="505364"/>
                      <a:chOff x="3194326" y="3992940"/>
                      <a:chExt cx="991467" cy="505364"/>
                    </a:xfrm>
                  </p:grpSpPr>
                  <p:sp>
                    <p:nvSpPr>
                      <p:cNvPr id="151" name="Freeform 150"/>
                      <p:cNvSpPr/>
                      <p:nvPr/>
                    </p:nvSpPr>
                    <p:spPr>
                      <a:xfrm>
                        <a:off x="3223191" y="3992940"/>
                        <a:ext cx="962602" cy="308044"/>
                      </a:xfrm>
                      <a:custGeom>
                        <a:avLst/>
                        <a:gdLst>
                          <a:gd name="connsiteX0" fmla="*/ 0 w 962602"/>
                          <a:gd name="connsiteY0" fmla="*/ 173337 h 308044"/>
                          <a:gd name="connsiteX1" fmla="*/ 346373 w 962602"/>
                          <a:gd name="connsiteY1" fmla="*/ 173337 h 308044"/>
                          <a:gd name="connsiteX2" fmla="*/ 481073 w 962602"/>
                          <a:gd name="connsiteY2" fmla="*/ 77118 h 308044"/>
                          <a:gd name="connsiteX3" fmla="*/ 750474 w 962602"/>
                          <a:gd name="connsiteY3" fmla="*/ 143 h 308044"/>
                          <a:gd name="connsiteX4" fmla="*/ 933282 w 962602"/>
                          <a:gd name="connsiteY4" fmla="*/ 96362 h 308044"/>
                          <a:gd name="connsiteX5" fmla="*/ 962146 w 962602"/>
                          <a:gd name="connsiteY5" fmla="*/ 240690 h 308044"/>
                          <a:gd name="connsiteX6" fmla="*/ 933282 w 962602"/>
                          <a:gd name="connsiteY6" fmla="*/ 308044 h 3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602" h="308044">
                            <a:moveTo>
                              <a:pt x="0" y="173337"/>
                            </a:moveTo>
                            <a:cubicBezTo>
                              <a:pt x="133097" y="181355"/>
                              <a:pt x="266194" y="189373"/>
                              <a:pt x="346373" y="173337"/>
                            </a:cubicBezTo>
                            <a:cubicBezTo>
                              <a:pt x="426552" y="157301"/>
                              <a:pt x="413723" y="105984"/>
                              <a:pt x="481073" y="77118"/>
                            </a:cubicBezTo>
                            <a:cubicBezTo>
                              <a:pt x="548423" y="48252"/>
                              <a:pt x="675106" y="-3064"/>
                              <a:pt x="750474" y="143"/>
                            </a:cubicBezTo>
                            <a:cubicBezTo>
                              <a:pt x="825842" y="3350"/>
                              <a:pt x="898003" y="56271"/>
                              <a:pt x="933282" y="96362"/>
                            </a:cubicBezTo>
                            <a:cubicBezTo>
                              <a:pt x="968561" y="136453"/>
                              <a:pt x="962146" y="205410"/>
                              <a:pt x="962146" y="240690"/>
                            </a:cubicBezTo>
                            <a:cubicBezTo>
                              <a:pt x="962146" y="275970"/>
                              <a:pt x="933282" y="308044"/>
                              <a:pt x="933282" y="308044"/>
                            </a:cubicBezTo>
                          </a:path>
                        </a:pathLst>
                      </a:custGeom>
                      <a:ln>
                        <a:solidFill>
                          <a:srgbClr val="3366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2" name="Freeform 151"/>
                      <p:cNvSpPr/>
                      <p:nvPr/>
                    </p:nvSpPr>
                    <p:spPr>
                      <a:xfrm>
                        <a:off x="3194326" y="4300984"/>
                        <a:ext cx="962147" cy="197320"/>
                      </a:xfrm>
                      <a:custGeom>
                        <a:avLst/>
                        <a:gdLst>
                          <a:gd name="connsiteX0" fmla="*/ 0 w 962147"/>
                          <a:gd name="connsiteY0" fmla="*/ 76975 h 197320"/>
                          <a:gd name="connsiteX1" fmla="*/ 365616 w 962147"/>
                          <a:gd name="connsiteY1" fmla="*/ 67353 h 197320"/>
                          <a:gd name="connsiteX2" fmla="*/ 509938 w 962147"/>
                          <a:gd name="connsiteY2" fmla="*/ 144328 h 197320"/>
                          <a:gd name="connsiteX3" fmla="*/ 606153 w 962147"/>
                          <a:gd name="connsiteY3" fmla="*/ 192437 h 197320"/>
                          <a:gd name="connsiteX4" fmla="*/ 711989 w 962147"/>
                          <a:gd name="connsiteY4" fmla="*/ 192437 h 197320"/>
                          <a:gd name="connsiteX5" fmla="*/ 817825 w 962147"/>
                          <a:gd name="connsiteY5" fmla="*/ 163572 h 197320"/>
                          <a:gd name="connsiteX6" fmla="*/ 875554 w 962147"/>
                          <a:gd name="connsiteY6" fmla="*/ 125084 h 197320"/>
                          <a:gd name="connsiteX7" fmla="*/ 914040 w 962147"/>
                          <a:gd name="connsiteY7" fmla="*/ 76975 h 197320"/>
                          <a:gd name="connsiteX8" fmla="*/ 962147 w 962147"/>
                          <a:gd name="connsiteY8" fmla="*/ 0 h 19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147" h="197320">
                            <a:moveTo>
                              <a:pt x="0" y="76975"/>
                            </a:moveTo>
                            <a:cubicBezTo>
                              <a:pt x="140313" y="66551"/>
                              <a:pt x="280626" y="56128"/>
                              <a:pt x="365616" y="67353"/>
                            </a:cubicBezTo>
                            <a:cubicBezTo>
                              <a:pt x="450606" y="78578"/>
                              <a:pt x="469849" y="123481"/>
                              <a:pt x="509938" y="144328"/>
                            </a:cubicBezTo>
                            <a:cubicBezTo>
                              <a:pt x="550027" y="165175"/>
                              <a:pt x="572478" y="184419"/>
                              <a:pt x="606153" y="192437"/>
                            </a:cubicBezTo>
                            <a:cubicBezTo>
                              <a:pt x="639828" y="200455"/>
                              <a:pt x="676710" y="197248"/>
                              <a:pt x="711989" y="192437"/>
                            </a:cubicBezTo>
                            <a:cubicBezTo>
                              <a:pt x="747268" y="187626"/>
                              <a:pt x="790564" y="174797"/>
                              <a:pt x="817825" y="163572"/>
                            </a:cubicBezTo>
                            <a:cubicBezTo>
                              <a:pt x="845086" y="152347"/>
                              <a:pt x="859518" y="139517"/>
                              <a:pt x="875554" y="125084"/>
                            </a:cubicBezTo>
                            <a:cubicBezTo>
                              <a:pt x="891590" y="110651"/>
                              <a:pt x="899608" y="97822"/>
                              <a:pt x="914040" y="76975"/>
                            </a:cubicBezTo>
                            <a:cubicBezTo>
                              <a:pt x="928472" y="56128"/>
                              <a:pt x="962147" y="0"/>
                              <a:pt x="962147" y="0"/>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8000"/>
                          </a:solidFill>
                        </a:endParaRPr>
                      </a:p>
                    </p:txBody>
                  </p:sp>
                </p:grpSp>
                <p:sp>
                  <p:nvSpPr>
                    <p:cNvPr id="154" name="TextBox 153"/>
                    <p:cNvSpPr txBox="1"/>
                    <p:nvPr/>
                  </p:nvSpPr>
                  <p:spPr>
                    <a:xfrm>
                      <a:off x="987618" y="3907502"/>
                      <a:ext cx="261387" cy="276999"/>
                    </a:xfrm>
                    <a:prstGeom prst="rect">
                      <a:avLst/>
                    </a:prstGeom>
                    <a:noFill/>
                  </p:spPr>
                  <p:txBody>
                    <a:bodyPr wrap="square" rtlCol="0">
                      <a:spAutoFit/>
                    </a:bodyPr>
                    <a:lstStyle/>
                    <a:p>
                      <a:r>
                        <a:rPr lang="en-US" sz="1200" dirty="0" smtClean="0"/>
                        <a:t>T</a:t>
                      </a:r>
                      <a:endParaRPr lang="en-US" sz="1200" dirty="0"/>
                    </a:p>
                  </p:txBody>
                </p:sp>
              </p:grpSp>
              <p:sp>
                <p:nvSpPr>
                  <p:cNvPr id="155" name="TextBox 154"/>
                  <p:cNvSpPr txBox="1"/>
                  <p:nvPr/>
                </p:nvSpPr>
                <p:spPr>
                  <a:xfrm rot="11081907" flipV="1">
                    <a:off x="-96210" y="4360330"/>
                    <a:ext cx="242914" cy="276999"/>
                  </a:xfrm>
                  <a:prstGeom prst="rect">
                    <a:avLst/>
                  </a:prstGeom>
                  <a:noFill/>
                </p:spPr>
                <p:txBody>
                  <a:bodyPr wrap="square" rtlCol="0">
                    <a:spAutoFit/>
                  </a:bodyPr>
                  <a:lstStyle/>
                  <a:p>
                    <a:r>
                      <a:rPr lang="en-US" sz="1200" b="1" dirty="0"/>
                      <a:t>U</a:t>
                    </a:r>
                  </a:p>
                </p:txBody>
              </p:sp>
            </p:grpSp>
            <p:cxnSp>
              <p:nvCxnSpPr>
                <p:cNvPr id="191" name="Straight Connector 190"/>
                <p:cNvCxnSpPr/>
                <p:nvPr/>
              </p:nvCxnSpPr>
              <p:spPr>
                <a:xfrm>
                  <a:off x="3325587" y="4219674"/>
                  <a:ext cx="346373" cy="0"/>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a:off x="3341244" y="4035242"/>
                  <a:ext cx="346373" cy="0"/>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844689" y="4051796"/>
                  <a:ext cx="346373" cy="0"/>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815826" y="4226881"/>
                  <a:ext cx="346373" cy="0"/>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grpSp>
          <p:sp>
            <p:nvSpPr>
              <p:cNvPr id="179" name="TextBox 178"/>
              <p:cNvSpPr txBox="1"/>
              <p:nvPr/>
            </p:nvSpPr>
            <p:spPr>
              <a:xfrm>
                <a:off x="3096565" y="3848643"/>
                <a:ext cx="221997" cy="253295"/>
              </a:xfrm>
              <a:prstGeom prst="rect">
                <a:avLst/>
              </a:prstGeom>
              <a:noFill/>
            </p:spPr>
            <p:txBody>
              <a:bodyPr wrap="square" rtlCol="0">
                <a:spAutoFit/>
              </a:bodyPr>
              <a:lstStyle/>
              <a:p>
                <a:r>
                  <a:rPr lang="en-US" sz="1200" dirty="0" smtClean="0"/>
                  <a:t>T</a:t>
                </a:r>
                <a:endParaRPr lang="en-US" sz="1200" dirty="0"/>
              </a:p>
            </p:txBody>
          </p:sp>
          <p:sp>
            <p:nvSpPr>
              <p:cNvPr id="180" name="TextBox 179"/>
              <p:cNvSpPr txBox="1"/>
              <p:nvPr/>
            </p:nvSpPr>
            <p:spPr>
              <a:xfrm>
                <a:off x="3117362" y="3669913"/>
                <a:ext cx="131339" cy="274702"/>
              </a:xfrm>
              <a:prstGeom prst="rect">
                <a:avLst/>
              </a:prstGeom>
              <a:noFill/>
            </p:spPr>
            <p:txBody>
              <a:bodyPr wrap="none" rtlCol="0">
                <a:spAutoFit/>
              </a:bodyPr>
              <a:lstStyle/>
              <a:p>
                <a:r>
                  <a:rPr lang="en-US" sz="1200" dirty="0" smtClean="0"/>
                  <a:t>A</a:t>
                </a:r>
                <a:endParaRPr lang="en-US" sz="1200" dirty="0"/>
              </a:p>
            </p:txBody>
          </p:sp>
        </p:grpSp>
        <p:grpSp>
          <p:nvGrpSpPr>
            <p:cNvPr id="49" name="Group 269"/>
            <p:cNvGrpSpPr/>
            <p:nvPr/>
          </p:nvGrpSpPr>
          <p:grpSpPr>
            <a:xfrm>
              <a:off x="4725795" y="4424219"/>
              <a:ext cx="3991437" cy="402603"/>
              <a:chOff x="67733" y="6017888"/>
              <a:chExt cx="3991437" cy="402603"/>
            </a:xfrm>
          </p:grpSpPr>
          <p:grpSp>
            <p:nvGrpSpPr>
              <p:cNvPr id="50" name="Group 35"/>
              <p:cNvGrpSpPr/>
              <p:nvPr/>
            </p:nvGrpSpPr>
            <p:grpSpPr>
              <a:xfrm>
                <a:off x="67733" y="6017888"/>
                <a:ext cx="3867097" cy="402603"/>
                <a:chOff x="67733" y="5905064"/>
                <a:chExt cx="3867097" cy="402603"/>
              </a:xfrm>
            </p:grpSpPr>
            <p:cxnSp>
              <p:nvCxnSpPr>
                <p:cNvPr id="174" name="Straight Connector 173"/>
                <p:cNvCxnSpPr/>
                <p:nvPr/>
              </p:nvCxnSpPr>
              <p:spPr>
                <a:xfrm flipV="1">
                  <a:off x="819230" y="5905064"/>
                  <a:ext cx="2585182" cy="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a:off x="965610" y="6001227"/>
                  <a:ext cx="2122522"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18" name="Straight Connector 217"/>
                <p:cNvCxnSpPr/>
                <p:nvPr/>
              </p:nvCxnSpPr>
              <p:spPr>
                <a:xfrm>
                  <a:off x="3088132" y="6009694"/>
                  <a:ext cx="313516" cy="0"/>
                </a:xfrm>
                <a:prstGeom prst="line">
                  <a:avLst/>
                </a:prstGeom>
                <a:ln>
                  <a:solidFill>
                    <a:schemeClr val="accent6"/>
                  </a:solidFill>
                  <a:prstDash val="sysDash"/>
                </a:ln>
              </p:spPr>
              <p:style>
                <a:lnRef idx="2">
                  <a:schemeClr val="accent1"/>
                </a:lnRef>
                <a:fillRef idx="0">
                  <a:schemeClr val="accent1"/>
                </a:fillRef>
                <a:effectRef idx="1">
                  <a:schemeClr val="accent1"/>
                </a:effectRef>
                <a:fontRef idx="minor">
                  <a:schemeClr val="tx1"/>
                </a:fontRef>
              </p:style>
            </p:cxnSp>
            <p:cxnSp>
              <p:nvCxnSpPr>
                <p:cNvPr id="223" name="Straight Arrow Connector 222"/>
                <p:cNvCxnSpPr/>
                <p:nvPr/>
              </p:nvCxnSpPr>
              <p:spPr>
                <a:xfrm>
                  <a:off x="3381714" y="6009695"/>
                  <a:ext cx="553116" cy="0"/>
                </a:xfrm>
                <a:prstGeom prst="straightConnector1">
                  <a:avLst/>
                </a:prstGeom>
                <a:ln>
                  <a:solidFill>
                    <a:srgbClr val="008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a:off x="815732" y="6001227"/>
                  <a:ext cx="181894"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flipV="1">
                  <a:off x="336816" y="6001227"/>
                  <a:ext cx="473677" cy="8467"/>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flipH="1">
                  <a:off x="160867" y="6017888"/>
                  <a:ext cx="175769" cy="110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flipH="1">
                  <a:off x="67733" y="6139850"/>
                  <a:ext cx="93640" cy="167817"/>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flipV="1">
                  <a:off x="3384480" y="5905064"/>
                  <a:ext cx="550350" cy="8702"/>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319882" y="5913766"/>
                  <a:ext cx="499894"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3104638" y="5915565"/>
                  <a:ext cx="295725" cy="0"/>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829273" y="5915261"/>
                  <a:ext cx="295725" cy="0"/>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grpSp>
          <p:cxnSp>
            <p:nvCxnSpPr>
              <p:cNvPr id="44" name="Straight Connector 43"/>
              <p:cNvCxnSpPr/>
              <p:nvPr/>
            </p:nvCxnSpPr>
            <p:spPr>
              <a:xfrm flipH="1">
                <a:off x="3381714" y="6252674"/>
                <a:ext cx="50288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a:off x="3892882" y="6252008"/>
                <a:ext cx="166288" cy="126148"/>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a:off x="3244567" y="6252674"/>
                <a:ext cx="180786" cy="1"/>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H="1">
                <a:off x="997626" y="6249824"/>
                <a:ext cx="2251075" cy="0"/>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grpSp>
        <p:grpSp>
          <p:nvGrpSpPr>
            <p:cNvPr id="54" name="Group 268"/>
            <p:cNvGrpSpPr/>
            <p:nvPr/>
          </p:nvGrpSpPr>
          <p:grpSpPr>
            <a:xfrm>
              <a:off x="4848694" y="3723073"/>
              <a:ext cx="3899081" cy="383331"/>
              <a:chOff x="72335" y="5313052"/>
              <a:chExt cx="3899081" cy="383331"/>
            </a:xfrm>
          </p:grpSpPr>
          <p:grpSp>
            <p:nvGrpSpPr>
              <p:cNvPr id="55" name="Group 36"/>
              <p:cNvGrpSpPr/>
              <p:nvPr/>
            </p:nvGrpSpPr>
            <p:grpSpPr>
              <a:xfrm>
                <a:off x="72335" y="5313052"/>
                <a:ext cx="3899081" cy="383331"/>
                <a:chOff x="254000" y="5202981"/>
                <a:chExt cx="3899081" cy="383331"/>
              </a:xfrm>
            </p:grpSpPr>
            <p:grpSp>
              <p:nvGrpSpPr>
                <p:cNvPr id="57" name="Group 244"/>
                <p:cNvGrpSpPr/>
                <p:nvPr/>
              </p:nvGrpSpPr>
              <p:grpSpPr>
                <a:xfrm>
                  <a:off x="254000" y="5569860"/>
                  <a:ext cx="3807071" cy="16452"/>
                  <a:chOff x="254000" y="5502124"/>
                  <a:chExt cx="3807071" cy="16452"/>
                </a:xfrm>
              </p:grpSpPr>
              <p:cxnSp>
                <p:nvCxnSpPr>
                  <p:cNvPr id="173" name="Straight Connector 172"/>
                  <p:cNvCxnSpPr/>
                  <p:nvPr/>
                </p:nvCxnSpPr>
                <p:spPr>
                  <a:xfrm>
                    <a:off x="863371" y="5506344"/>
                    <a:ext cx="256198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3404414" y="5518575"/>
                    <a:ext cx="656657"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flipH="1">
                    <a:off x="254000" y="5518576"/>
                    <a:ext cx="58842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3117956" y="5502124"/>
                    <a:ext cx="295725" cy="0"/>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839156" y="5510591"/>
                    <a:ext cx="295725" cy="0"/>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grpSp>
            <p:cxnSp>
              <p:nvCxnSpPr>
                <p:cNvPr id="184" name="Straight Connector 183"/>
                <p:cNvCxnSpPr/>
                <p:nvPr/>
              </p:nvCxnSpPr>
              <p:spPr>
                <a:xfrm flipH="1">
                  <a:off x="3232071" y="5501910"/>
                  <a:ext cx="181894"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flipH="1">
                  <a:off x="3419204" y="5493443"/>
                  <a:ext cx="473678" cy="8467"/>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V="1">
                  <a:off x="3884594" y="5366137"/>
                  <a:ext cx="175769" cy="11064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flipV="1">
                  <a:off x="4068324" y="5202981"/>
                  <a:ext cx="84757" cy="160307"/>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flipV="1">
                  <a:off x="1148748" y="5501910"/>
                  <a:ext cx="2071316" cy="1"/>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a:off x="859958" y="5491804"/>
                  <a:ext cx="313516" cy="0"/>
                </a:xfrm>
                <a:prstGeom prst="line">
                  <a:avLst/>
                </a:prstGeom>
                <a:ln>
                  <a:solidFill>
                    <a:schemeClr val="accent6"/>
                  </a:solidFill>
                  <a:prstDash val="sysDash"/>
                </a:ln>
              </p:spPr>
              <p:style>
                <a:lnRef idx="2">
                  <a:schemeClr val="accent1"/>
                </a:lnRef>
                <a:fillRef idx="0">
                  <a:schemeClr val="accent1"/>
                </a:fillRef>
                <a:effectRef idx="1">
                  <a:schemeClr val="accent1"/>
                </a:effectRef>
                <a:fontRef idx="minor">
                  <a:schemeClr val="tx1"/>
                </a:fontRef>
              </p:style>
            </p:cxnSp>
            <p:cxnSp>
              <p:nvCxnSpPr>
                <p:cNvPr id="205" name="Straight Arrow Connector 204"/>
                <p:cNvCxnSpPr/>
                <p:nvPr/>
              </p:nvCxnSpPr>
              <p:spPr>
                <a:xfrm flipH="1" flipV="1">
                  <a:off x="319882" y="5491804"/>
                  <a:ext cx="490612" cy="1640"/>
                </a:xfrm>
                <a:prstGeom prst="straightConnector1">
                  <a:avLst/>
                </a:prstGeom>
                <a:ln>
                  <a:solidFill>
                    <a:srgbClr val="008000"/>
                  </a:solidFill>
                  <a:prstDash val="sysDash"/>
                  <a:tailEnd type="arrow"/>
                </a:ln>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p:nvPr/>
            </p:nvCxnSpPr>
            <p:spPr>
              <a:xfrm>
                <a:off x="363008" y="5493142"/>
                <a:ext cx="482098"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56" name="Straight Connector 255"/>
              <p:cNvCxnSpPr/>
              <p:nvPr/>
            </p:nvCxnSpPr>
            <p:spPr>
              <a:xfrm flipH="1" flipV="1">
                <a:off x="228603" y="5341267"/>
                <a:ext cx="138802" cy="143337"/>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a:off x="859958" y="5493142"/>
                <a:ext cx="159676"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9" name="Straight Arrow Connector 258"/>
              <p:cNvCxnSpPr/>
              <p:nvPr/>
            </p:nvCxnSpPr>
            <p:spPr>
              <a:xfrm>
                <a:off x="1019634" y="5493142"/>
                <a:ext cx="2249446" cy="0"/>
              </a:xfrm>
              <a:prstGeom prst="straightConnector1">
                <a:avLst/>
              </a:prstGeom>
              <a:ln>
                <a:solidFill>
                  <a:srgbClr val="E46C0A"/>
                </a:solidFill>
                <a:prstDash val="sysDash"/>
                <a:tailEnd type="arrow"/>
              </a:ln>
            </p:spPr>
            <p:style>
              <a:lnRef idx="2">
                <a:schemeClr val="accent1"/>
              </a:lnRef>
              <a:fillRef idx="0">
                <a:schemeClr val="accent1"/>
              </a:fillRef>
              <a:effectRef idx="1">
                <a:schemeClr val="accent1"/>
              </a:effectRef>
              <a:fontRef idx="minor">
                <a:schemeClr val="tx1"/>
              </a:fontRef>
            </p:style>
          </p:cxnSp>
        </p:grpSp>
        <p:grpSp>
          <p:nvGrpSpPr>
            <p:cNvPr id="58" name="Group 266"/>
            <p:cNvGrpSpPr/>
            <p:nvPr/>
          </p:nvGrpSpPr>
          <p:grpSpPr>
            <a:xfrm>
              <a:off x="7247173" y="1726940"/>
              <a:ext cx="1238813" cy="496164"/>
              <a:chOff x="2829511" y="3128911"/>
              <a:chExt cx="1238813" cy="496164"/>
            </a:xfrm>
          </p:grpSpPr>
          <p:sp>
            <p:nvSpPr>
              <p:cNvPr id="160" name="TextBox 159"/>
              <p:cNvSpPr txBox="1"/>
              <p:nvPr/>
            </p:nvSpPr>
            <p:spPr>
              <a:xfrm>
                <a:off x="2829511" y="3337844"/>
                <a:ext cx="261387" cy="276999"/>
              </a:xfrm>
              <a:prstGeom prst="rect">
                <a:avLst/>
              </a:prstGeom>
              <a:noFill/>
            </p:spPr>
            <p:txBody>
              <a:bodyPr wrap="square" rtlCol="0">
                <a:spAutoFit/>
              </a:bodyPr>
              <a:lstStyle/>
              <a:p>
                <a:r>
                  <a:rPr lang="en-US" sz="1200" dirty="0" smtClean="0"/>
                  <a:t>T</a:t>
                </a:r>
                <a:endParaRPr lang="en-US" sz="1200" dirty="0"/>
              </a:p>
            </p:txBody>
          </p:sp>
          <p:grpSp>
            <p:nvGrpSpPr>
              <p:cNvPr id="63" name="Group 265"/>
              <p:cNvGrpSpPr/>
              <p:nvPr/>
            </p:nvGrpSpPr>
            <p:grpSpPr>
              <a:xfrm>
                <a:off x="2965469" y="3128911"/>
                <a:ext cx="1102855" cy="496164"/>
                <a:chOff x="2965469" y="3296486"/>
                <a:chExt cx="1102855" cy="496164"/>
              </a:xfrm>
            </p:grpSpPr>
            <p:grpSp>
              <p:nvGrpSpPr>
                <p:cNvPr id="64" name="Group 263"/>
                <p:cNvGrpSpPr/>
                <p:nvPr/>
              </p:nvGrpSpPr>
              <p:grpSpPr>
                <a:xfrm>
                  <a:off x="2981837" y="3296486"/>
                  <a:ext cx="1086487" cy="496164"/>
                  <a:chOff x="2981837" y="3296486"/>
                  <a:chExt cx="1086487" cy="496164"/>
                </a:xfrm>
              </p:grpSpPr>
              <p:sp>
                <p:nvSpPr>
                  <p:cNvPr id="190" name="Freeform 189"/>
                  <p:cNvSpPr/>
                  <p:nvPr/>
                </p:nvSpPr>
                <p:spPr>
                  <a:xfrm>
                    <a:off x="2981993" y="3296486"/>
                    <a:ext cx="962602" cy="308044"/>
                  </a:xfrm>
                  <a:custGeom>
                    <a:avLst/>
                    <a:gdLst>
                      <a:gd name="connsiteX0" fmla="*/ 0 w 962602"/>
                      <a:gd name="connsiteY0" fmla="*/ 173337 h 308044"/>
                      <a:gd name="connsiteX1" fmla="*/ 346373 w 962602"/>
                      <a:gd name="connsiteY1" fmla="*/ 173337 h 308044"/>
                      <a:gd name="connsiteX2" fmla="*/ 481073 w 962602"/>
                      <a:gd name="connsiteY2" fmla="*/ 77118 h 308044"/>
                      <a:gd name="connsiteX3" fmla="*/ 750474 w 962602"/>
                      <a:gd name="connsiteY3" fmla="*/ 143 h 308044"/>
                      <a:gd name="connsiteX4" fmla="*/ 933282 w 962602"/>
                      <a:gd name="connsiteY4" fmla="*/ 96362 h 308044"/>
                      <a:gd name="connsiteX5" fmla="*/ 962146 w 962602"/>
                      <a:gd name="connsiteY5" fmla="*/ 240690 h 308044"/>
                      <a:gd name="connsiteX6" fmla="*/ 933282 w 962602"/>
                      <a:gd name="connsiteY6" fmla="*/ 308044 h 3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602" h="308044">
                        <a:moveTo>
                          <a:pt x="0" y="173337"/>
                        </a:moveTo>
                        <a:cubicBezTo>
                          <a:pt x="133097" y="181355"/>
                          <a:pt x="266194" y="189373"/>
                          <a:pt x="346373" y="173337"/>
                        </a:cubicBezTo>
                        <a:cubicBezTo>
                          <a:pt x="426552" y="157301"/>
                          <a:pt x="413723" y="105984"/>
                          <a:pt x="481073" y="77118"/>
                        </a:cubicBezTo>
                        <a:cubicBezTo>
                          <a:pt x="548423" y="48252"/>
                          <a:pt x="675106" y="-3064"/>
                          <a:pt x="750474" y="143"/>
                        </a:cubicBezTo>
                        <a:cubicBezTo>
                          <a:pt x="825842" y="3350"/>
                          <a:pt x="898003" y="56271"/>
                          <a:pt x="933282" y="96362"/>
                        </a:cubicBezTo>
                        <a:cubicBezTo>
                          <a:pt x="968561" y="136453"/>
                          <a:pt x="962146" y="205410"/>
                          <a:pt x="962146" y="240690"/>
                        </a:cubicBezTo>
                        <a:cubicBezTo>
                          <a:pt x="962146" y="275970"/>
                          <a:pt x="933282" y="308044"/>
                          <a:pt x="933282" y="308044"/>
                        </a:cubicBezTo>
                      </a:path>
                    </a:pathLst>
                  </a:custGeom>
                  <a:ln>
                    <a:solidFill>
                      <a:srgbClr val="3366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65" name="Group 262"/>
                  <p:cNvGrpSpPr/>
                  <p:nvPr/>
                </p:nvGrpSpPr>
                <p:grpSpPr>
                  <a:xfrm>
                    <a:off x="2981837" y="3387300"/>
                    <a:ext cx="1086487" cy="405350"/>
                    <a:chOff x="2972683" y="3387300"/>
                    <a:chExt cx="1086487" cy="405350"/>
                  </a:xfrm>
                </p:grpSpPr>
                <p:grpSp>
                  <p:nvGrpSpPr>
                    <p:cNvPr id="66" name="Group 155"/>
                    <p:cNvGrpSpPr/>
                    <p:nvPr/>
                  </p:nvGrpSpPr>
                  <p:grpSpPr>
                    <a:xfrm>
                      <a:off x="2972683" y="3387300"/>
                      <a:ext cx="1086487" cy="405350"/>
                      <a:chOff x="3194326" y="4092954"/>
                      <a:chExt cx="1086487" cy="405350"/>
                    </a:xfrm>
                  </p:grpSpPr>
                  <p:sp>
                    <p:nvSpPr>
                      <p:cNvPr id="158" name="Freeform 157"/>
                      <p:cNvSpPr/>
                      <p:nvPr/>
                    </p:nvSpPr>
                    <p:spPr>
                      <a:xfrm>
                        <a:off x="3194326" y="4300984"/>
                        <a:ext cx="962147" cy="197320"/>
                      </a:xfrm>
                      <a:custGeom>
                        <a:avLst/>
                        <a:gdLst>
                          <a:gd name="connsiteX0" fmla="*/ 0 w 962147"/>
                          <a:gd name="connsiteY0" fmla="*/ 76975 h 197320"/>
                          <a:gd name="connsiteX1" fmla="*/ 365616 w 962147"/>
                          <a:gd name="connsiteY1" fmla="*/ 67353 h 197320"/>
                          <a:gd name="connsiteX2" fmla="*/ 509938 w 962147"/>
                          <a:gd name="connsiteY2" fmla="*/ 144328 h 197320"/>
                          <a:gd name="connsiteX3" fmla="*/ 606153 w 962147"/>
                          <a:gd name="connsiteY3" fmla="*/ 192437 h 197320"/>
                          <a:gd name="connsiteX4" fmla="*/ 711989 w 962147"/>
                          <a:gd name="connsiteY4" fmla="*/ 192437 h 197320"/>
                          <a:gd name="connsiteX5" fmla="*/ 817825 w 962147"/>
                          <a:gd name="connsiteY5" fmla="*/ 163572 h 197320"/>
                          <a:gd name="connsiteX6" fmla="*/ 875554 w 962147"/>
                          <a:gd name="connsiteY6" fmla="*/ 125084 h 197320"/>
                          <a:gd name="connsiteX7" fmla="*/ 914040 w 962147"/>
                          <a:gd name="connsiteY7" fmla="*/ 76975 h 197320"/>
                          <a:gd name="connsiteX8" fmla="*/ 962147 w 962147"/>
                          <a:gd name="connsiteY8" fmla="*/ 0 h 19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147" h="197320">
                            <a:moveTo>
                              <a:pt x="0" y="76975"/>
                            </a:moveTo>
                            <a:cubicBezTo>
                              <a:pt x="140313" y="66551"/>
                              <a:pt x="280626" y="56128"/>
                              <a:pt x="365616" y="67353"/>
                            </a:cubicBezTo>
                            <a:cubicBezTo>
                              <a:pt x="450606" y="78578"/>
                              <a:pt x="469849" y="123481"/>
                              <a:pt x="509938" y="144328"/>
                            </a:cubicBezTo>
                            <a:cubicBezTo>
                              <a:pt x="550027" y="165175"/>
                              <a:pt x="572478" y="184419"/>
                              <a:pt x="606153" y="192437"/>
                            </a:cubicBezTo>
                            <a:cubicBezTo>
                              <a:pt x="639828" y="200455"/>
                              <a:pt x="676710" y="197248"/>
                              <a:pt x="711989" y="192437"/>
                            </a:cubicBezTo>
                            <a:cubicBezTo>
                              <a:pt x="747268" y="187626"/>
                              <a:pt x="790564" y="174797"/>
                              <a:pt x="817825" y="163572"/>
                            </a:cubicBezTo>
                            <a:cubicBezTo>
                              <a:pt x="845086" y="152347"/>
                              <a:pt x="859518" y="139517"/>
                              <a:pt x="875554" y="125084"/>
                            </a:cubicBezTo>
                            <a:cubicBezTo>
                              <a:pt x="891590" y="110651"/>
                              <a:pt x="899608" y="97822"/>
                              <a:pt x="914040" y="76975"/>
                            </a:cubicBezTo>
                            <a:cubicBezTo>
                              <a:pt x="928472" y="56128"/>
                              <a:pt x="962147" y="0"/>
                              <a:pt x="962147" y="0"/>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8000"/>
                          </a:solidFill>
                        </a:endParaRPr>
                      </a:p>
                    </p:txBody>
                  </p:sp>
                  <p:sp>
                    <p:nvSpPr>
                      <p:cNvPr id="159" name="TextBox 158"/>
                      <p:cNvSpPr txBox="1"/>
                      <p:nvPr/>
                    </p:nvSpPr>
                    <p:spPr>
                      <a:xfrm>
                        <a:off x="4020231" y="4092954"/>
                        <a:ext cx="260582" cy="276999"/>
                      </a:xfrm>
                      <a:prstGeom prst="rect">
                        <a:avLst/>
                      </a:prstGeom>
                      <a:noFill/>
                    </p:spPr>
                    <p:txBody>
                      <a:bodyPr wrap="square" rtlCol="0">
                        <a:spAutoFit/>
                      </a:bodyPr>
                      <a:lstStyle/>
                      <a:p>
                        <a:r>
                          <a:rPr lang="en-US" sz="1200" b="1" dirty="0"/>
                          <a:t>U</a:t>
                        </a:r>
                      </a:p>
                    </p:txBody>
                  </p:sp>
                </p:grpSp>
                <p:cxnSp>
                  <p:nvCxnSpPr>
                    <p:cNvPr id="193" name="Straight Connector 192"/>
                    <p:cNvCxnSpPr/>
                    <p:nvPr/>
                  </p:nvCxnSpPr>
                  <p:spPr>
                    <a:xfrm>
                      <a:off x="2972683" y="3664299"/>
                      <a:ext cx="346373" cy="0"/>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grpSp>
            </p:grpSp>
            <p:cxnSp>
              <p:nvCxnSpPr>
                <p:cNvPr id="265" name="Straight Connector 264"/>
                <p:cNvCxnSpPr/>
                <p:nvPr/>
              </p:nvCxnSpPr>
              <p:spPr>
                <a:xfrm>
                  <a:off x="2965469" y="3488787"/>
                  <a:ext cx="346373" cy="0"/>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grpSp>
        </p:grpSp>
        <p:cxnSp>
          <p:nvCxnSpPr>
            <p:cNvPr id="271" name="Straight Arrow Connector 270"/>
            <p:cNvCxnSpPr/>
            <p:nvPr/>
          </p:nvCxnSpPr>
          <p:spPr>
            <a:xfrm>
              <a:off x="6556354" y="4738260"/>
              <a:ext cx="0" cy="17712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67" name="Group 297"/>
            <p:cNvGrpSpPr/>
            <p:nvPr/>
          </p:nvGrpSpPr>
          <p:grpSpPr>
            <a:xfrm>
              <a:off x="4843598" y="5031813"/>
              <a:ext cx="3754545" cy="538199"/>
              <a:chOff x="314466" y="6232732"/>
              <a:chExt cx="3754545" cy="538199"/>
            </a:xfrm>
          </p:grpSpPr>
          <p:cxnSp>
            <p:nvCxnSpPr>
              <p:cNvPr id="273" name="Straight Connector 272"/>
              <p:cNvCxnSpPr/>
              <p:nvPr/>
            </p:nvCxnSpPr>
            <p:spPr>
              <a:xfrm flipV="1">
                <a:off x="1354727" y="6245316"/>
                <a:ext cx="1864259" cy="1204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3223904" y="6239052"/>
                <a:ext cx="295725" cy="0"/>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a:off x="1067987" y="6263838"/>
                <a:ext cx="295725" cy="0"/>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flipV="1">
                <a:off x="3519629" y="6239052"/>
                <a:ext cx="368805" cy="10614"/>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a:off x="3508524" y="6335916"/>
                <a:ext cx="388198"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82" name="Straight Connector 281"/>
              <p:cNvCxnSpPr/>
              <p:nvPr/>
            </p:nvCxnSpPr>
            <p:spPr>
              <a:xfrm>
                <a:off x="3237289" y="6335916"/>
                <a:ext cx="295725" cy="0"/>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83" name="Straight Connector 282"/>
              <p:cNvCxnSpPr/>
              <p:nvPr/>
            </p:nvCxnSpPr>
            <p:spPr>
              <a:xfrm>
                <a:off x="1359244" y="6344477"/>
                <a:ext cx="188531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a:off x="1067988" y="6354624"/>
                <a:ext cx="295725" cy="0"/>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85" name="Straight Connector 284"/>
              <p:cNvCxnSpPr/>
              <p:nvPr/>
            </p:nvCxnSpPr>
            <p:spPr>
              <a:xfrm flipH="1">
                <a:off x="650103" y="6257365"/>
                <a:ext cx="423716"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flipH="1">
                <a:off x="659605" y="6356618"/>
                <a:ext cx="423716"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flipH="1">
                <a:off x="486267" y="6257365"/>
                <a:ext cx="1807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flipH="1">
                <a:off x="495222" y="6356618"/>
                <a:ext cx="1807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flipH="1">
                <a:off x="3888255" y="6232732"/>
                <a:ext cx="180756"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flipH="1">
                <a:off x="3879473" y="6336010"/>
                <a:ext cx="180756"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92" name="Straight Connector 291"/>
              <p:cNvCxnSpPr/>
              <p:nvPr/>
            </p:nvCxnSpPr>
            <p:spPr>
              <a:xfrm flipH="1">
                <a:off x="328071" y="6340949"/>
                <a:ext cx="180756"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flipH="1">
                <a:off x="314466" y="6239702"/>
                <a:ext cx="180756"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95" name="Straight Arrow Connector 294"/>
              <p:cNvCxnSpPr/>
              <p:nvPr/>
            </p:nvCxnSpPr>
            <p:spPr>
              <a:xfrm flipH="1" flipV="1">
                <a:off x="594316" y="6378252"/>
                <a:ext cx="44812" cy="183415"/>
              </a:xfrm>
              <a:prstGeom prst="straightConnector1">
                <a:avLst/>
              </a:prstGeom>
              <a:ln w="31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6" name="TextBox 295"/>
              <p:cNvSpPr txBox="1"/>
              <p:nvPr/>
            </p:nvSpPr>
            <p:spPr>
              <a:xfrm>
                <a:off x="390604" y="6493932"/>
                <a:ext cx="699380" cy="276999"/>
              </a:xfrm>
              <a:prstGeom prst="rect">
                <a:avLst/>
              </a:prstGeom>
              <a:noFill/>
            </p:spPr>
            <p:txBody>
              <a:bodyPr wrap="none" rtlCol="0">
                <a:spAutoFit/>
              </a:bodyPr>
              <a:lstStyle/>
              <a:p>
                <a:r>
                  <a:rPr lang="en-US" sz="1200" dirty="0" smtClean="0"/>
                  <a:t>Barcode</a:t>
                </a:r>
                <a:endParaRPr lang="en-US" sz="1200" dirty="0"/>
              </a:p>
            </p:txBody>
          </p:sp>
        </p:grpSp>
        <p:sp>
          <p:nvSpPr>
            <p:cNvPr id="302" name="TextBox 301"/>
            <p:cNvSpPr txBox="1"/>
            <p:nvPr/>
          </p:nvSpPr>
          <p:spPr>
            <a:xfrm>
              <a:off x="5866395" y="2837098"/>
              <a:ext cx="1569435" cy="276999"/>
            </a:xfrm>
            <a:prstGeom prst="rect">
              <a:avLst/>
            </a:prstGeom>
            <a:noFill/>
          </p:spPr>
          <p:txBody>
            <a:bodyPr wrap="none" rtlCol="0">
              <a:spAutoFit/>
            </a:bodyPr>
            <a:lstStyle/>
            <a:p>
              <a:r>
                <a:rPr lang="en-US" sz="1200" dirty="0" smtClean="0"/>
                <a:t>USER enzyme Excision</a:t>
              </a:r>
              <a:endParaRPr lang="en-US" sz="1200" dirty="0"/>
            </a:p>
          </p:txBody>
        </p:sp>
        <p:sp>
          <p:nvSpPr>
            <p:cNvPr id="303" name="TextBox 302"/>
            <p:cNvSpPr txBox="1"/>
            <p:nvPr/>
          </p:nvSpPr>
          <p:spPr>
            <a:xfrm>
              <a:off x="5541914" y="1837523"/>
              <a:ext cx="1814694" cy="276999"/>
            </a:xfrm>
            <a:prstGeom prst="rect">
              <a:avLst/>
            </a:prstGeom>
            <a:noFill/>
          </p:spPr>
          <p:txBody>
            <a:bodyPr wrap="none" rtlCol="0">
              <a:spAutoFit/>
            </a:bodyPr>
            <a:lstStyle/>
            <a:p>
              <a:r>
                <a:rPr lang="en-US" sz="1200" dirty="0" smtClean="0"/>
                <a:t>Blunt/TA Adaptor Ligation</a:t>
              </a:r>
              <a:endParaRPr lang="en-US" sz="1200" dirty="0"/>
            </a:p>
          </p:txBody>
        </p:sp>
        <p:grpSp>
          <p:nvGrpSpPr>
            <p:cNvPr id="69" name="Group 303"/>
            <p:cNvGrpSpPr/>
            <p:nvPr/>
          </p:nvGrpSpPr>
          <p:grpSpPr>
            <a:xfrm>
              <a:off x="6228666" y="5978824"/>
              <a:ext cx="558394" cy="528709"/>
              <a:chOff x="1260408" y="2510085"/>
              <a:chExt cx="690825" cy="842065"/>
            </a:xfrm>
          </p:grpSpPr>
          <p:grpSp>
            <p:nvGrpSpPr>
              <p:cNvPr id="70" name="Group 304"/>
              <p:cNvGrpSpPr/>
              <p:nvPr/>
            </p:nvGrpSpPr>
            <p:grpSpPr>
              <a:xfrm>
                <a:off x="1279653" y="2510085"/>
                <a:ext cx="654405" cy="753208"/>
                <a:chOff x="846544" y="3088626"/>
                <a:chExt cx="654405" cy="753208"/>
              </a:xfrm>
            </p:grpSpPr>
            <p:grpSp>
              <p:nvGrpSpPr>
                <p:cNvPr id="71" name="Group 306"/>
                <p:cNvGrpSpPr/>
                <p:nvPr/>
              </p:nvGrpSpPr>
              <p:grpSpPr>
                <a:xfrm>
                  <a:off x="913891" y="3155095"/>
                  <a:ext cx="334353" cy="657873"/>
                  <a:chOff x="808060" y="3183961"/>
                  <a:chExt cx="334353" cy="657873"/>
                </a:xfrm>
              </p:grpSpPr>
              <p:sp>
                <p:nvSpPr>
                  <p:cNvPr id="312" name="AutoShape 20"/>
                  <p:cNvSpPr>
                    <a:spLocks noChangeArrowheads="1"/>
                  </p:cNvSpPr>
                  <p:nvPr/>
                </p:nvSpPr>
                <p:spPr bwMode="auto">
                  <a:xfrm>
                    <a:off x="808060" y="3183961"/>
                    <a:ext cx="334353" cy="65787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19050">
                    <a:solidFill>
                      <a:srgbClr val="000000"/>
                    </a:solidFill>
                    <a:miter lim="800000"/>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313" name="AutoShape 22"/>
                  <p:cNvSpPr>
                    <a:spLocks/>
                  </p:cNvSpPr>
                  <p:nvPr/>
                </p:nvSpPr>
                <p:spPr bwMode="auto">
                  <a:xfrm rot="20095598">
                    <a:off x="956789" y="3183962"/>
                    <a:ext cx="49576" cy="314"/>
                  </a:xfrm>
                  <a:custGeom>
                    <a:avLst/>
                    <a:gdLst/>
                    <a:ahLst/>
                    <a:cxnLst/>
                    <a:rect l="0" t="0" r="r" b="b"/>
                    <a:pathLst/>
                  </a:custGeom>
                  <a:solidFill>
                    <a:srgbClr val="EB7FC4"/>
                  </a:solidFill>
                  <a:ln w="4445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314" name="Line 23"/>
                  <p:cNvSpPr>
                    <a:spLocks noChangeShapeType="1"/>
                  </p:cNvSpPr>
                  <p:nvPr/>
                </p:nvSpPr>
                <p:spPr bwMode="auto">
                  <a:xfrm>
                    <a:off x="808061" y="3297059"/>
                    <a:ext cx="334352" cy="0"/>
                  </a:xfrm>
                  <a:prstGeom prst="line">
                    <a:avLst/>
                  </a:prstGeom>
                  <a:noFill/>
                  <a:ln w="3175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315" name="Oval 314"/>
                  <p:cNvSpPr/>
                  <p:nvPr/>
                </p:nvSpPr>
                <p:spPr>
                  <a:xfrm flipV="1">
                    <a:off x="1004096" y="3678556"/>
                    <a:ext cx="68726" cy="45719"/>
                  </a:xfrm>
                  <a:prstGeom prst="ellipse">
                    <a:avLst/>
                  </a:prstGeom>
                  <a:solidFill>
                    <a:schemeClr val="bg2">
                      <a:lumMod val="5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6" name="Oval 315"/>
                  <p:cNvSpPr/>
                  <p:nvPr/>
                </p:nvSpPr>
                <p:spPr>
                  <a:xfrm flipV="1">
                    <a:off x="1003372" y="3621861"/>
                    <a:ext cx="68726" cy="45719"/>
                  </a:xfrm>
                  <a:prstGeom prst="ellipse">
                    <a:avLst/>
                  </a:prstGeom>
                  <a:solidFill>
                    <a:schemeClr val="bg2">
                      <a:lumMod val="5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7" name="Oval 316"/>
                  <p:cNvSpPr/>
                  <p:nvPr/>
                </p:nvSpPr>
                <p:spPr>
                  <a:xfrm flipV="1">
                    <a:off x="1004096" y="3743057"/>
                    <a:ext cx="68726" cy="45719"/>
                  </a:xfrm>
                  <a:prstGeom prst="ellipse">
                    <a:avLst/>
                  </a:prstGeom>
                  <a:solidFill>
                    <a:schemeClr val="bg2">
                      <a:lumMod val="5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Oval 317"/>
                  <p:cNvSpPr/>
                  <p:nvPr/>
                </p:nvSpPr>
                <p:spPr>
                  <a:xfrm flipV="1">
                    <a:off x="1038459" y="3557838"/>
                    <a:ext cx="68726" cy="45719"/>
                  </a:xfrm>
                  <a:prstGeom prst="ellipse">
                    <a:avLst/>
                  </a:prstGeom>
                  <a:solidFill>
                    <a:schemeClr val="bg2">
                      <a:lumMod val="5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8" name="Oval 307"/>
                <p:cNvSpPr/>
                <p:nvPr/>
              </p:nvSpPr>
              <p:spPr>
                <a:xfrm>
                  <a:off x="846544" y="3088626"/>
                  <a:ext cx="404245" cy="75224"/>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9" name="Oval 308"/>
                <p:cNvSpPr/>
                <p:nvPr/>
              </p:nvSpPr>
              <p:spPr>
                <a:xfrm>
                  <a:off x="1289272" y="3444637"/>
                  <a:ext cx="125081" cy="365280"/>
                </a:xfrm>
                <a:prstGeom prst="ellipse">
                  <a:avLst/>
                </a:prstGeom>
                <a:solidFill>
                  <a:srgbClr val="FFFF00"/>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0" name="Rectangle 309"/>
                <p:cNvSpPr/>
                <p:nvPr/>
              </p:nvSpPr>
              <p:spPr>
                <a:xfrm>
                  <a:off x="1385491" y="3173472"/>
                  <a:ext cx="115458" cy="668362"/>
                </a:xfrm>
                <a:prstGeom prst="rect">
                  <a:avLst/>
                </a:prstGeom>
                <a:solidFill>
                  <a:schemeClr val="bg1"/>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1" name="Rectangle 310"/>
                <p:cNvSpPr/>
                <p:nvPr/>
              </p:nvSpPr>
              <p:spPr>
                <a:xfrm>
                  <a:off x="1257865" y="3107870"/>
                  <a:ext cx="243078" cy="86896"/>
                </a:xfrm>
                <a:prstGeom prst="rect">
                  <a:avLst/>
                </a:prstGeom>
                <a:solidFill>
                  <a:srgbClr val="FFFF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6" name="Rectangle 305"/>
              <p:cNvSpPr/>
              <p:nvPr/>
            </p:nvSpPr>
            <p:spPr>
              <a:xfrm>
                <a:off x="1260408" y="3263293"/>
                <a:ext cx="690825" cy="88857"/>
              </a:xfrm>
              <a:prstGeom prst="rect">
                <a:avLst/>
              </a:prstGeom>
              <a:solidFill>
                <a:schemeClr val="bg1"/>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19" name="Straight Arrow Connector 318"/>
            <p:cNvCxnSpPr/>
            <p:nvPr/>
          </p:nvCxnSpPr>
          <p:spPr>
            <a:xfrm>
              <a:off x="6531310" y="5392889"/>
              <a:ext cx="0" cy="17712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21" name="TextBox 320"/>
            <p:cNvSpPr txBox="1"/>
            <p:nvPr/>
          </p:nvSpPr>
          <p:spPr>
            <a:xfrm>
              <a:off x="4980009" y="5630588"/>
              <a:ext cx="3659976" cy="276999"/>
            </a:xfrm>
            <a:prstGeom prst="rect">
              <a:avLst/>
            </a:prstGeom>
            <a:noFill/>
          </p:spPr>
          <p:txBody>
            <a:bodyPr wrap="none" rtlCol="0">
              <a:spAutoFit/>
            </a:bodyPr>
            <a:lstStyle/>
            <a:p>
              <a:r>
                <a:rPr lang="en-US" sz="1200" dirty="0" smtClean="0"/>
                <a:t>Purify and size select </a:t>
              </a:r>
              <a:r>
                <a:rPr lang="en-US" sz="1200" dirty="0" err="1" smtClean="0"/>
                <a:t>cDNA</a:t>
              </a:r>
              <a:r>
                <a:rPr lang="en-US" sz="1200" dirty="0" smtClean="0"/>
                <a:t> Library using </a:t>
              </a:r>
              <a:r>
                <a:rPr lang="en-US" sz="1200" dirty="0" err="1" smtClean="0"/>
                <a:t>AMPure</a:t>
              </a:r>
              <a:r>
                <a:rPr lang="en-US" sz="1200" dirty="0" smtClean="0"/>
                <a:t> Beads</a:t>
              </a:r>
              <a:endParaRPr lang="en-US" sz="1200" dirty="0"/>
            </a:p>
          </p:txBody>
        </p:sp>
      </p:grpSp>
      <p:grpSp>
        <p:nvGrpSpPr>
          <p:cNvPr id="72" name="Group 1"/>
          <p:cNvGrpSpPr/>
          <p:nvPr/>
        </p:nvGrpSpPr>
        <p:grpSpPr>
          <a:xfrm>
            <a:off x="197191" y="113561"/>
            <a:ext cx="4180374" cy="6422584"/>
            <a:chOff x="4796169" y="267579"/>
            <a:chExt cx="4180374" cy="6422584"/>
          </a:xfrm>
        </p:grpSpPr>
        <p:grpSp>
          <p:nvGrpSpPr>
            <p:cNvPr id="74" name="Group 298"/>
            <p:cNvGrpSpPr/>
            <p:nvPr/>
          </p:nvGrpSpPr>
          <p:grpSpPr>
            <a:xfrm>
              <a:off x="5631745" y="1363100"/>
              <a:ext cx="2688511" cy="1954360"/>
              <a:chOff x="5699510" y="1949137"/>
              <a:chExt cx="2688511" cy="1954360"/>
            </a:xfrm>
          </p:grpSpPr>
          <p:sp>
            <p:nvSpPr>
              <p:cNvPr id="6" name="TextBox 5"/>
              <p:cNvSpPr txBox="1"/>
              <p:nvPr/>
            </p:nvSpPr>
            <p:spPr>
              <a:xfrm rot="21261272">
                <a:off x="6058678" y="2669325"/>
                <a:ext cx="800048" cy="169985"/>
              </a:xfrm>
              <a:prstGeom prst="rect">
                <a:avLst/>
              </a:prstGeom>
              <a:noFill/>
            </p:spPr>
            <p:txBody>
              <a:bodyPr wrap="none" rtlCol="0">
                <a:spAutoFit/>
              </a:bodyPr>
              <a:lstStyle/>
              <a:p>
                <a:r>
                  <a:rPr lang="en-US" sz="1000" dirty="0" smtClean="0"/>
                  <a:t>AAAAAAAAAAAA</a:t>
                </a:r>
                <a:endParaRPr lang="en-US" sz="1000" dirty="0"/>
              </a:p>
            </p:txBody>
          </p:sp>
          <p:sp>
            <p:nvSpPr>
              <p:cNvPr id="7" name="TextBox 6"/>
              <p:cNvSpPr txBox="1"/>
              <p:nvPr/>
            </p:nvSpPr>
            <p:spPr>
              <a:xfrm rot="15645156" flipH="1">
                <a:off x="6570247" y="2219594"/>
                <a:ext cx="773807" cy="246221"/>
              </a:xfrm>
              <a:prstGeom prst="rect">
                <a:avLst/>
              </a:prstGeom>
              <a:noFill/>
            </p:spPr>
            <p:txBody>
              <a:bodyPr wrap="square" rtlCol="0">
                <a:spAutoFit/>
              </a:bodyPr>
              <a:lstStyle/>
              <a:p>
                <a:r>
                  <a:rPr lang="en-US" sz="1000" dirty="0" smtClean="0"/>
                  <a:t>TTTTTTTTT</a:t>
                </a:r>
                <a:endParaRPr lang="en-US" sz="1000" dirty="0"/>
              </a:p>
            </p:txBody>
          </p:sp>
          <p:sp>
            <p:nvSpPr>
              <p:cNvPr id="8" name="Oval 7"/>
              <p:cNvSpPr/>
              <p:nvPr/>
            </p:nvSpPr>
            <p:spPr>
              <a:xfrm>
                <a:off x="6778786" y="2567813"/>
                <a:ext cx="441592" cy="3554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rot="18300182" flipH="1">
                <a:off x="6888129" y="2222784"/>
                <a:ext cx="773807" cy="246221"/>
              </a:xfrm>
              <a:prstGeom prst="rect">
                <a:avLst/>
              </a:prstGeom>
              <a:noFill/>
            </p:spPr>
            <p:txBody>
              <a:bodyPr wrap="square" rtlCol="0">
                <a:spAutoFit/>
              </a:bodyPr>
              <a:lstStyle/>
              <a:p>
                <a:r>
                  <a:rPr lang="en-US" sz="1000" dirty="0" smtClean="0"/>
                  <a:t>TTTTTTTTT</a:t>
                </a:r>
                <a:endParaRPr lang="en-US" sz="1000" dirty="0"/>
              </a:p>
            </p:txBody>
          </p:sp>
          <p:sp>
            <p:nvSpPr>
              <p:cNvPr id="10" name="TextBox 9"/>
              <p:cNvSpPr txBox="1"/>
              <p:nvPr/>
            </p:nvSpPr>
            <p:spPr>
              <a:xfrm rot="16836663" flipH="1">
                <a:off x="6563129" y="3001952"/>
                <a:ext cx="773807" cy="246221"/>
              </a:xfrm>
              <a:prstGeom prst="rect">
                <a:avLst/>
              </a:prstGeom>
              <a:noFill/>
            </p:spPr>
            <p:txBody>
              <a:bodyPr wrap="square" rtlCol="0">
                <a:spAutoFit/>
              </a:bodyPr>
              <a:lstStyle/>
              <a:p>
                <a:r>
                  <a:rPr lang="en-US" sz="1000" dirty="0" smtClean="0"/>
                  <a:t>TTTTTTTT</a:t>
                </a:r>
                <a:endParaRPr lang="en-US" sz="1000" dirty="0"/>
              </a:p>
            </p:txBody>
          </p:sp>
          <p:sp>
            <p:nvSpPr>
              <p:cNvPr id="11" name="TextBox 10"/>
              <p:cNvSpPr txBox="1"/>
              <p:nvPr/>
            </p:nvSpPr>
            <p:spPr>
              <a:xfrm rot="15194094" flipH="1">
                <a:off x="6842513" y="2954869"/>
                <a:ext cx="800770" cy="246221"/>
              </a:xfrm>
              <a:prstGeom prst="rect">
                <a:avLst/>
              </a:prstGeom>
              <a:noFill/>
            </p:spPr>
            <p:txBody>
              <a:bodyPr wrap="square" rtlCol="0">
                <a:spAutoFit/>
              </a:bodyPr>
              <a:lstStyle/>
              <a:p>
                <a:r>
                  <a:rPr lang="en-US" sz="1000" dirty="0" smtClean="0"/>
                  <a:t>TTTTTTTTT</a:t>
                </a:r>
                <a:endParaRPr lang="en-US" sz="1000" dirty="0"/>
              </a:p>
            </p:txBody>
          </p:sp>
          <p:sp>
            <p:nvSpPr>
              <p:cNvPr id="12" name="TextBox 11"/>
              <p:cNvSpPr txBox="1"/>
              <p:nvPr/>
            </p:nvSpPr>
            <p:spPr>
              <a:xfrm flipH="1">
                <a:off x="7155600" y="2686739"/>
                <a:ext cx="828506" cy="246221"/>
              </a:xfrm>
              <a:prstGeom prst="rect">
                <a:avLst/>
              </a:prstGeom>
              <a:noFill/>
            </p:spPr>
            <p:txBody>
              <a:bodyPr wrap="square" rtlCol="0">
                <a:spAutoFit/>
              </a:bodyPr>
              <a:lstStyle/>
              <a:p>
                <a:r>
                  <a:rPr lang="en-US" sz="1000" dirty="0" smtClean="0"/>
                  <a:t>TTTTTTTTTT</a:t>
                </a:r>
                <a:endParaRPr lang="en-US" sz="1000" dirty="0"/>
              </a:p>
            </p:txBody>
          </p:sp>
          <p:sp>
            <p:nvSpPr>
              <p:cNvPr id="13" name="TextBox 12"/>
              <p:cNvSpPr txBox="1"/>
              <p:nvPr/>
            </p:nvSpPr>
            <p:spPr>
              <a:xfrm rot="19167961" flipH="1">
                <a:off x="6271054" y="2889984"/>
                <a:ext cx="857375" cy="246221"/>
              </a:xfrm>
              <a:prstGeom prst="rect">
                <a:avLst/>
              </a:prstGeom>
              <a:noFill/>
            </p:spPr>
            <p:txBody>
              <a:bodyPr wrap="square" rtlCol="0">
                <a:spAutoFit/>
              </a:bodyPr>
              <a:lstStyle/>
              <a:p>
                <a:r>
                  <a:rPr lang="en-US" sz="1000" dirty="0" smtClean="0"/>
                  <a:t>TTTTTTTTT</a:t>
                </a:r>
                <a:endParaRPr lang="en-US" sz="1000" dirty="0"/>
              </a:p>
            </p:txBody>
          </p:sp>
          <p:sp>
            <p:nvSpPr>
              <p:cNvPr id="14" name="TextBox 13"/>
              <p:cNvSpPr txBox="1"/>
              <p:nvPr/>
            </p:nvSpPr>
            <p:spPr>
              <a:xfrm rot="21214770" flipH="1">
                <a:off x="6072707" y="2749814"/>
                <a:ext cx="857375" cy="246221"/>
              </a:xfrm>
              <a:prstGeom prst="rect">
                <a:avLst/>
              </a:prstGeom>
              <a:noFill/>
            </p:spPr>
            <p:txBody>
              <a:bodyPr wrap="square" rtlCol="0">
                <a:spAutoFit/>
              </a:bodyPr>
              <a:lstStyle/>
              <a:p>
                <a:r>
                  <a:rPr lang="en-US" sz="1000" dirty="0" smtClean="0"/>
                  <a:t>TTTTTTTTT</a:t>
                </a:r>
                <a:endParaRPr lang="en-US" sz="1000" dirty="0"/>
              </a:p>
            </p:txBody>
          </p:sp>
          <p:sp>
            <p:nvSpPr>
              <p:cNvPr id="16" name="TextBox 15"/>
              <p:cNvSpPr txBox="1"/>
              <p:nvPr/>
            </p:nvSpPr>
            <p:spPr>
              <a:xfrm rot="19165764">
                <a:off x="6247904" y="2847931"/>
                <a:ext cx="710451" cy="246221"/>
              </a:xfrm>
              <a:prstGeom prst="rect">
                <a:avLst/>
              </a:prstGeom>
              <a:noFill/>
            </p:spPr>
            <p:txBody>
              <a:bodyPr wrap="none" rtlCol="0">
                <a:spAutoFit/>
              </a:bodyPr>
              <a:lstStyle/>
              <a:p>
                <a:r>
                  <a:rPr lang="en-US" sz="1000" dirty="0" smtClean="0"/>
                  <a:t>AAAAAAA</a:t>
                </a:r>
                <a:endParaRPr lang="en-US" sz="1000" dirty="0"/>
              </a:p>
            </p:txBody>
          </p:sp>
          <p:sp>
            <p:nvSpPr>
              <p:cNvPr id="17" name="TextBox 16"/>
              <p:cNvSpPr txBox="1"/>
              <p:nvPr/>
            </p:nvSpPr>
            <p:spPr>
              <a:xfrm rot="16989775">
                <a:off x="6488635" y="3027102"/>
                <a:ext cx="710451" cy="246221"/>
              </a:xfrm>
              <a:prstGeom prst="rect">
                <a:avLst/>
              </a:prstGeom>
              <a:noFill/>
            </p:spPr>
            <p:txBody>
              <a:bodyPr wrap="none" rtlCol="0">
                <a:spAutoFit/>
              </a:bodyPr>
              <a:lstStyle/>
              <a:p>
                <a:r>
                  <a:rPr lang="en-US" sz="1000" dirty="0" smtClean="0"/>
                  <a:t>AAAAAAA</a:t>
                </a:r>
                <a:endParaRPr lang="en-US" sz="1000" dirty="0"/>
              </a:p>
            </p:txBody>
          </p:sp>
          <p:sp>
            <p:nvSpPr>
              <p:cNvPr id="18" name="TextBox 17"/>
              <p:cNvSpPr txBox="1"/>
              <p:nvPr/>
            </p:nvSpPr>
            <p:spPr>
              <a:xfrm>
                <a:off x="7147781" y="2593453"/>
                <a:ext cx="852479" cy="246221"/>
              </a:xfrm>
              <a:prstGeom prst="rect">
                <a:avLst/>
              </a:prstGeom>
              <a:noFill/>
            </p:spPr>
            <p:txBody>
              <a:bodyPr wrap="none" rtlCol="0">
                <a:spAutoFit/>
              </a:bodyPr>
              <a:lstStyle/>
              <a:p>
                <a:r>
                  <a:rPr lang="en-US" sz="1000" dirty="0" smtClean="0"/>
                  <a:t>AAAAAAAAA</a:t>
                </a:r>
                <a:endParaRPr lang="en-US" sz="1000" dirty="0"/>
              </a:p>
            </p:txBody>
          </p:sp>
          <p:sp>
            <p:nvSpPr>
              <p:cNvPr id="20" name="TextBox 19"/>
              <p:cNvSpPr txBox="1"/>
              <p:nvPr/>
            </p:nvSpPr>
            <p:spPr>
              <a:xfrm rot="18301082">
                <a:off x="6981552" y="2307625"/>
                <a:ext cx="710451" cy="246221"/>
              </a:xfrm>
              <a:prstGeom prst="rect">
                <a:avLst/>
              </a:prstGeom>
              <a:noFill/>
            </p:spPr>
            <p:txBody>
              <a:bodyPr wrap="none" rtlCol="0">
                <a:spAutoFit/>
              </a:bodyPr>
              <a:lstStyle/>
              <a:p>
                <a:r>
                  <a:rPr lang="en-US" sz="1000" dirty="0" smtClean="0"/>
                  <a:t>AAAAAAA</a:t>
                </a:r>
                <a:endParaRPr lang="en-US" sz="1000" dirty="0"/>
              </a:p>
            </p:txBody>
          </p:sp>
          <p:sp>
            <p:nvSpPr>
              <p:cNvPr id="21" name="TextBox 20"/>
              <p:cNvSpPr txBox="1"/>
              <p:nvPr/>
            </p:nvSpPr>
            <p:spPr>
              <a:xfrm rot="15671809">
                <a:off x="6493416" y="2181252"/>
                <a:ext cx="710451" cy="246221"/>
              </a:xfrm>
              <a:prstGeom prst="rect">
                <a:avLst/>
              </a:prstGeom>
              <a:noFill/>
            </p:spPr>
            <p:txBody>
              <a:bodyPr wrap="none" rtlCol="0">
                <a:spAutoFit/>
              </a:bodyPr>
              <a:lstStyle/>
              <a:p>
                <a:r>
                  <a:rPr lang="en-US" sz="1000" dirty="0" smtClean="0"/>
                  <a:t>AAAAAAA</a:t>
                </a:r>
                <a:endParaRPr lang="en-US" sz="1000" dirty="0"/>
              </a:p>
            </p:txBody>
          </p:sp>
          <p:sp>
            <p:nvSpPr>
              <p:cNvPr id="22" name="TextBox 21"/>
              <p:cNvSpPr txBox="1"/>
              <p:nvPr/>
            </p:nvSpPr>
            <p:spPr>
              <a:xfrm rot="15346007">
                <a:off x="6786220" y="3051691"/>
                <a:ext cx="787395" cy="246221"/>
              </a:xfrm>
              <a:prstGeom prst="rect">
                <a:avLst/>
              </a:prstGeom>
              <a:noFill/>
            </p:spPr>
            <p:txBody>
              <a:bodyPr wrap="none" rtlCol="0">
                <a:spAutoFit/>
              </a:bodyPr>
              <a:lstStyle/>
              <a:p>
                <a:r>
                  <a:rPr lang="en-US" sz="1000" dirty="0" smtClean="0"/>
                  <a:t>AAAAAAAA</a:t>
                </a:r>
                <a:endParaRPr lang="en-US" sz="1000" dirty="0"/>
              </a:p>
            </p:txBody>
          </p:sp>
          <p:sp>
            <p:nvSpPr>
              <p:cNvPr id="25" name="Freeform 24"/>
              <p:cNvSpPr/>
              <p:nvPr/>
            </p:nvSpPr>
            <p:spPr>
              <a:xfrm>
                <a:off x="6581855" y="3429389"/>
                <a:ext cx="214345" cy="474108"/>
              </a:xfrm>
              <a:custGeom>
                <a:avLst/>
                <a:gdLst>
                  <a:gd name="connsiteX0" fmla="*/ 289977 w 289977"/>
                  <a:gd name="connsiteY0" fmla="*/ 0 h 686740"/>
                  <a:gd name="connsiteX1" fmla="*/ 261755 w 289977"/>
                  <a:gd name="connsiteY1" fmla="*/ 94074 h 686740"/>
                  <a:gd name="connsiteX2" fmla="*/ 271162 w 289977"/>
                  <a:gd name="connsiteY2" fmla="*/ 235185 h 686740"/>
                  <a:gd name="connsiteX3" fmla="*/ 252347 w 289977"/>
                  <a:gd name="connsiteY3" fmla="*/ 385703 h 686740"/>
                  <a:gd name="connsiteX4" fmla="*/ 186496 w 289977"/>
                  <a:gd name="connsiteY4" fmla="*/ 432740 h 686740"/>
                  <a:gd name="connsiteX5" fmla="*/ 120644 w 289977"/>
                  <a:gd name="connsiteY5" fmla="*/ 451555 h 686740"/>
                  <a:gd name="connsiteX6" fmla="*/ 17162 w 289977"/>
                  <a:gd name="connsiteY6" fmla="*/ 470370 h 686740"/>
                  <a:gd name="connsiteX7" fmla="*/ 17162 w 289977"/>
                  <a:gd name="connsiteY7" fmla="*/ 620889 h 686740"/>
                  <a:gd name="connsiteX8" fmla="*/ 54792 w 289977"/>
                  <a:gd name="connsiteY8" fmla="*/ 639703 h 686740"/>
                  <a:gd name="connsiteX9" fmla="*/ 148866 w 289977"/>
                  <a:gd name="connsiteY9" fmla="*/ 667926 h 686740"/>
                  <a:gd name="connsiteX10" fmla="*/ 177088 w 289977"/>
                  <a:gd name="connsiteY10" fmla="*/ 686740 h 68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977" h="686740">
                    <a:moveTo>
                      <a:pt x="289977" y="0"/>
                    </a:moveTo>
                    <a:cubicBezTo>
                      <a:pt x="288881" y="3289"/>
                      <a:pt x="261755" y="79853"/>
                      <a:pt x="261755" y="94074"/>
                    </a:cubicBezTo>
                    <a:cubicBezTo>
                      <a:pt x="261755" y="141215"/>
                      <a:pt x="268026" y="188148"/>
                      <a:pt x="271162" y="235185"/>
                    </a:cubicBezTo>
                    <a:cubicBezTo>
                      <a:pt x="264890" y="285358"/>
                      <a:pt x="265215" y="336805"/>
                      <a:pt x="252347" y="385703"/>
                    </a:cubicBezTo>
                    <a:cubicBezTo>
                      <a:pt x="246878" y="406486"/>
                      <a:pt x="201590" y="426271"/>
                      <a:pt x="186496" y="432740"/>
                    </a:cubicBezTo>
                    <a:cubicBezTo>
                      <a:pt x="163933" y="442410"/>
                      <a:pt x="144522" y="444732"/>
                      <a:pt x="120644" y="451555"/>
                    </a:cubicBezTo>
                    <a:cubicBezTo>
                      <a:pt x="52965" y="470892"/>
                      <a:pt x="141710" y="454802"/>
                      <a:pt x="17162" y="470370"/>
                    </a:cubicBezTo>
                    <a:cubicBezTo>
                      <a:pt x="-1064" y="525049"/>
                      <a:pt x="-9952" y="539547"/>
                      <a:pt x="17162" y="620889"/>
                    </a:cubicBezTo>
                    <a:cubicBezTo>
                      <a:pt x="21597" y="634193"/>
                      <a:pt x="41771" y="634495"/>
                      <a:pt x="54792" y="639703"/>
                    </a:cubicBezTo>
                    <a:cubicBezTo>
                      <a:pt x="110679" y="662058"/>
                      <a:pt x="100355" y="654066"/>
                      <a:pt x="148866" y="667926"/>
                    </a:cubicBezTo>
                    <a:cubicBezTo>
                      <a:pt x="180063" y="676839"/>
                      <a:pt x="177088" y="667886"/>
                      <a:pt x="177088" y="686740"/>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rot="18851756">
                <a:off x="7266382" y="3464824"/>
                <a:ext cx="200193" cy="507623"/>
              </a:xfrm>
              <a:custGeom>
                <a:avLst/>
                <a:gdLst>
                  <a:gd name="connsiteX0" fmla="*/ 289977 w 289977"/>
                  <a:gd name="connsiteY0" fmla="*/ 0 h 686740"/>
                  <a:gd name="connsiteX1" fmla="*/ 261755 w 289977"/>
                  <a:gd name="connsiteY1" fmla="*/ 94074 h 686740"/>
                  <a:gd name="connsiteX2" fmla="*/ 271162 w 289977"/>
                  <a:gd name="connsiteY2" fmla="*/ 235185 h 686740"/>
                  <a:gd name="connsiteX3" fmla="*/ 252347 w 289977"/>
                  <a:gd name="connsiteY3" fmla="*/ 385703 h 686740"/>
                  <a:gd name="connsiteX4" fmla="*/ 186496 w 289977"/>
                  <a:gd name="connsiteY4" fmla="*/ 432740 h 686740"/>
                  <a:gd name="connsiteX5" fmla="*/ 120644 w 289977"/>
                  <a:gd name="connsiteY5" fmla="*/ 451555 h 686740"/>
                  <a:gd name="connsiteX6" fmla="*/ 17162 w 289977"/>
                  <a:gd name="connsiteY6" fmla="*/ 470370 h 686740"/>
                  <a:gd name="connsiteX7" fmla="*/ 17162 w 289977"/>
                  <a:gd name="connsiteY7" fmla="*/ 620889 h 686740"/>
                  <a:gd name="connsiteX8" fmla="*/ 54792 w 289977"/>
                  <a:gd name="connsiteY8" fmla="*/ 639703 h 686740"/>
                  <a:gd name="connsiteX9" fmla="*/ 148866 w 289977"/>
                  <a:gd name="connsiteY9" fmla="*/ 667926 h 686740"/>
                  <a:gd name="connsiteX10" fmla="*/ 177088 w 289977"/>
                  <a:gd name="connsiteY10" fmla="*/ 686740 h 68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977" h="686740">
                    <a:moveTo>
                      <a:pt x="289977" y="0"/>
                    </a:moveTo>
                    <a:cubicBezTo>
                      <a:pt x="288881" y="3289"/>
                      <a:pt x="261755" y="79853"/>
                      <a:pt x="261755" y="94074"/>
                    </a:cubicBezTo>
                    <a:cubicBezTo>
                      <a:pt x="261755" y="141215"/>
                      <a:pt x="268026" y="188148"/>
                      <a:pt x="271162" y="235185"/>
                    </a:cubicBezTo>
                    <a:cubicBezTo>
                      <a:pt x="264890" y="285358"/>
                      <a:pt x="265215" y="336805"/>
                      <a:pt x="252347" y="385703"/>
                    </a:cubicBezTo>
                    <a:cubicBezTo>
                      <a:pt x="246878" y="406486"/>
                      <a:pt x="201590" y="426271"/>
                      <a:pt x="186496" y="432740"/>
                    </a:cubicBezTo>
                    <a:cubicBezTo>
                      <a:pt x="163933" y="442410"/>
                      <a:pt x="144522" y="444732"/>
                      <a:pt x="120644" y="451555"/>
                    </a:cubicBezTo>
                    <a:cubicBezTo>
                      <a:pt x="52965" y="470892"/>
                      <a:pt x="141710" y="454802"/>
                      <a:pt x="17162" y="470370"/>
                    </a:cubicBezTo>
                    <a:cubicBezTo>
                      <a:pt x="-1064" y="525049"/>
                      <a:pt x="-9952" y="539547"/>
                      <a:pt x="17162" y="620889"/>
                    </a:cubicBezTo>
                    <a:cubicBezTo>
                      <a:pt x="21597" y="634193"/>
                      <a:pt x="41771" y="634495"/>
                      <a:pt x="54792" y="639703"/>
                    </a:cubicBezTo>
                    <a:cubicBezTo>
                      <a:pt x="110679" y="662058"/>
                      <a:pt x="100355" y="654066"/>
                      <a:pt x="148866" y="667926"/>
                    </a:cubicBezTo>
                    <a:cubicBezTo>
                      <a:pt x="180063" y="676839"/>
                      <a:pt x="177088" y="667886"/>
                      <a:pt x="177088" y="686740"/>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7874031" y="2652243"/>
                <a:ext cx="465902" cy="425983"/>
              </a:xfrm>
              <a:custGeom>
                <a:avLst/>
                <a:gdLst>
                  <a:gd name="connsiteX0" fmla="*/ 0 w 630297"/>
                  <a:gd name="connsiteY0" fmla="*/ 65852 h 617030"/>
                  <a:gd name="connsiteX1" fmla="*/ 47037 w 630297"/>
                  <a:gd name="connsiteY1" fmla="*/ 56445 h 617030"/>
                  <a:gd name="connsiteX2" fmla="*/ 75260 w 630297"/>
                  <a:gd name="connsiteY2" fmla="*/ 37630 h 617030"/>
                  <a:gd name="connsiteX3" fmla="*/ 178741 w 630297"/>
                  <a:gd name="connsiteY3" fmla="*/ 65852 h 617030"/>
                  <a:gd name="connsiteX4" fmla="*/ 206963 w 630297"/>
                  <a:gd name="connsiteY4" fmla="*/ 103482 h 617030"/>
                  <a:gd name="connsiteX5" fmla="*/ 216371 w 630297"/>
                  <a:gd name="connsiteY5" fmla="*/ 131704 h 617030"/>
                  <a:gd name="connsiteX6" fmla="*/ 272815 w 630297"/>
                  <a:gd name="connsiteY6" fmla="*/ 150519 h 617030"/>
                  <a:gd name="connsiteX7" fmla="*/ 357482 w 630297"/>
                  <a:gd name="connsiteY7" fmla="*/ 112889 h 617030"/>
                  <a:gd name="connsiteX8" fmla="*/ 385704 w 630297"/>
                  <a:gd name="connsiteY8" fmla="*/ 9408 h 617030"/>
                  <a:gd name="connsiteX9" fmla="*/ 413926 w 630297"/>
                  <a:gd name="connsiteY9" fmla="*/ 0 h 617030"/>
                  <a:gd name="connsiteX10" fmla="*/ 555037 w 630297"/>
                  <a:gd name="connsiteY10" fmla="*/ 18815 h 617030"/>
                  <a:gd name="connsiteX11" fmla="*/ 583260 w 630297"/>
                  <a:gd name="connsiteY11" fmla="*/ 37630 h 617030"/>
                  <a:gd name="connsiteX12" fmla="*/ 602074 w 630297"/>
                  <a:gd name="connsiteY12" fmla="*/ 75259 h 617030"/>
                  <a:gd name="connsiteX13" fmla="*/ 620889 w 630297"/>
                  <a:gd name="connsiteY13" fmla="*/ 103482 h 617030"/>
                  <a:gd name="connsiteX14" fmla="*/ 630297 w 630297"/>
                  <a:gd name="connsiteY14" fmla="*/ 131704 h 617030"/>
                  <a:gd name="connsiteX15" fmla="*/ 620889 w 630297"/>
                  <a:gd name="connsiteY15" fmla="*/ 254000 h 617030"/>
                  <a:gd name="connsiteX16" fmla="*/ 564445 w 630297"/>
                  <a:gd name="connsiteY16" fmla="*/ 291630 h 617030"/>
                  <a:gd name="connsiteX17" fmla="*/ 489185 w 630297"/>
                  <a:gd name="connsiteY17" fmla="*/ 348074 h 617030"/>
                  <a:gd name="connsiteX18" fmla="*/ 479778 w 630297"/>
                  <a:gd name="connsiteY18" fmla="*/ 432741 h 617030"/>
                  <a:gd name="connsiteX19" fmla="*/ 517408 w 630297"/>
                  <a:gd name="connsiteY19" fmla="*/ 489185 h 617030"/>
                  <a:gd name="connsiteX20" fmla="*/ 526815 w 630297"/>
                  <a:gd name="connsiteY20" fmla="*/ 517408 h 617030"/>
                  <a:gd name="connsiteX21" fmla="*/ 517408 w 630297"/>
                  <a:gd name="connsiteY21" fmla="*/ 583259 h 617030"/>
                  <a:gd name="connsiteX22" fmla="*/ 489185 w 630297"/>
                  <a:gd name="connsiteY22" fmla="*/ 592667 h 617030"/>
                  <a:gd name="connsiteX23" fmla="*/ 310445 w 630297"/>
                  <a:gd name="connsiteY23" fmla="*/ 611482 h 61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0297" h="617030">
                    <a:moveTo>
                      <a:pt x="0" y="65852"/>
                    </a:moveTo>
                    <a:cubicBezTo>
                      <a:pt x="15679" y="62716"/>
                      <a:pt x="32066" y="62059"/>
                      <a:pt x="47037" y="56445"/>
                    </a:cubicBezTo>
                    <a:cubicBezTo>
                      <a:pt x="57624" y="52475"/>
                      <a:pt x="63953" y="37630"/>
                      <a:pt x="75260" y="37630"/>
                    </a:cubicBezTo>
                    <a:cubicBezTo>
                      <a:pt x="96477" y="37630"/>
                      <a:pt x="150401" y="56406"/>
                      <a:pt x="178741" y="65852"/>
                    </a:cubicBezTo>
                    <a:cubicBezTo>
                      <a:pt x="188148" y="78395"/>
                      <a:pt x="199184" y="89869"/>
                      <a:pt x="206963" y="103482"/>
                    </a:cubicBezTo>
                    <a:cubicBezTo>
                      <a:pt x="211883" y="112092"/>
                      <a:pt x="208302" y="125940"/>
                      <a:pt x="216371" y="131704"/>
                    </a:cubicBezTo>
                    <a:cubicBezTo>
                      <a:pt x="232509" y="143231"/>
                      <a:pt x="272815" y="150519"/>
                      <a:pt x="272815" y="150519"/>
                    </a:cubicBezTo>
                    <a:cubicBezTo>
                      <a:pt x="301872" y="145676"/>
                      <a:pt x="344028" y="149889"/>
                      <a:pt x="357482" y="112889"/>
                    </a:cubicBezTo>
                    <a:cubicBezTo>
                      <a:pt x="371037" y="75613"/>
                      <a:pt x="351637" y="36662"/>
                      <a:pt x="385704" y="9408"/>
                    </a:cubicBezTo>
                    <a:cubicBezTo>
                      <a:pt x="393447" y="3213"/>
                      <a:pt x="404519" y="3136"/>
                      <a:pt x="413926" y="0"/>
                    </a:cubicBezTo>
                    <a:cubicBezTo>
                      <a:pt x="439141" y="2101"/>
                      <a:pt x="516612" y="-397"/>
                      <a:pt x="555037" y="18815"/>
                    </a:cubicBezTo>
                    <a:cubicBezTo>
                      <a:pt x="565150" y="23871"/>
                      <a:pt x="573852" y="31358"/>
                      <a:pt x="583260" y="37630"/>
                    </a:cubicBezTo>
                    <a:cubicBezTo>
                      <a:pt x="589531" y="50173"/>
                      <a:pt x="595117" y="63083"/>
                      <a:pt x="602074" y="75259"/>
                    </a:cubicBezTo>
                    <a:cubicBezTo>
                      <a:pt x="607684" y="85076"/>
                      <a:pt x="615832" y="93369"/>
                      <a:pt x="620889" y="103482"/>
                    </a:cubicBezTo>
                    <a:cubicBezTo>
                      <a:pt x="625324" y="112351"/>
                      <a:pt x="627161" y="122297"/>
                      <a:pt x="630297" y="131704"/>
                    </a:cubicBezTo>
                    <a:cubicBezTo>
                      <a:pt x="627161" y="172469"/>
                      <a:pt x="636456" y="216194"/>
                      <a:pt x="620889" y="254000"/>
                    </a:cubicBezTo>
                    <a:cubicBezTo>
                      <a:pt x="612279" y="274909"/>
                      <a:pt x="582535" y="278063"/>
                      <a:pt x="564445" y="291630"/>
                    </a:cubicBezTo>
                    <a:lnTo>
                      <a:pt x="489185" y="348074"/>
                    </a:lnTo>
                    <a:cubicBezTo>
                      <a:pt x="465955" y="382920"/>
                      <a:pt x="458113" y="380744"/>
                      <a:pt x="479778" y="432741"/>
                    </a:cubicBezTo>
                    <a:cubicBezTo>
                      <a:pt x="488475" y="453614"/>
                      <a:pt x="517408" y="489185"/>
                      <a:pt x="517408" y="489185"/>
                    </a:cubicBezTo>
                    <a:cubicBezTo>
                      <a:pt x="520544" y="498593"/>
                      <a:pt x="526815" y="507492"/>
                      <a:pt x="526815" y="517408"/>
                    </a:cubicBezTo>
                    <a:cubicBezTo>
                      <a:pt x="526815" y="539581"/>
                      <a:pt x="527324" y="563427"/>
                      <a:pt x="517408" y="583259"/>
                    </a:cubicBezTo>
                    <a:cubicBezTo>
                      <a:pt x="512973" y="592129"/>
                      <a:pt x="498300" y="588761"/>
                      <a:pt x="489185" y="592667"/>
                    </a:cubicBezTo>
                    <a:cubicBezTo>
                      <a:pt x="396202" y="632518"/>
                      <a:pt x="510134" y="611482"/>
                      <a:pt x="310445" y="611482"/>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rot="16200000">
                <a:off x="5709987" y="2658534"/>
                <a:ext cx="435142" cy="456095"/>
              </a:xfrm>
              <a:custGeom>
                <a:avLst/>
                <a:gdLst>
                  <a:gd name="connsiteX0" fmla="*/ 0 w 630297"/>
                  <a:gd name="connsiteY0" fmla="*/ 65852 h 617030"/>
                  <a:gd name="connsiteX1" fmla="*/ 47037 w 630297"/>
                  <a:gd name="connsiteY1" fmla="*/ 56445 h 617030"/>
                  <a:gd name="connsiteX2" fmla="*/ 75260 w 630297"/>
                  <a:gd name="connsiteY2" fmla="*/ 37630 h 617030"/>
                  <a:gd name="connsiteX3" fmla="*/ 178741 w 630297"/>
                  <a:gd name="connsiteY3" fmla="*/ 65852 h 617030"/>
                  <a:gd name="connsiteX4" fmla="*/ 206963 w 630297"/>
                  <a:gd name="connsiteY4" fmla="*/ 103482 h 617030"/>
                  <a:gd name="connsiteX5" fmla="*/ 216371 w 630297"/>
                  <a:gd name="connsiteY5" fmla="*/ 131704 h 617030"/>
                  <a:gd name="connsiteX6" fmla="*/ 272815 w 630297"/>
                  <a:gd name="connsiteY6" fmla="*/ 150519 h 617030"/>
                  <a:gd name="connsiteX7" fmla="*/ 357482 w 630297"/>
                  <a:gd name="connsiteY7" fmla="*/ 112889 h 617030"/>
                  <a:gd name="connsiteX8" fmla="*/ 385704 w 630297"/>
                  <a:gd name="connsiteY8" fmla="*/ 9408 h 617030"/>
                  <a:gd name="connsiteX9" fmla="*/ 413926 w 630297"/>
                  <a:gd name="connsiteY9" fmla="*/ 0 h 617030"/>
                  <a:gd name="connsiteX10" fmla="*/ 555037 w 630297"/>
                  <a:gd name="connsiteY10" fmla="*/ 18815 h 617030"/>
                  <a:gd name="connsiteX11" fmla="*/ 583260 w 630297"/>
                  <a:gd name="connsiteY11" fmla="*/ 37630 h 617030"/>
                  <a:gd name="connsiteX12" fmla="*/ 602074 w 630297"/>
                  <a:gd name="connsiteY12" fmla="*/ 75259 h 617030"/>
                  <a:gd name="connsiteX13" fmla="*/ 620889 w 630297"/>
                  <a:gd name="connsiteY13" fmla="*/ 103482 h 617030"/>
                  <a:gd name="connsiteX14" fmla="*/ 630297 w 630297"/>
                  <a:gd name="connsiteY14" fmla="*/ 131704 h 617030"/>
                  <a:gd name="connsiteX15" fmla="*/ 620889 w 630297"/>
                  <a:gd name="connsiteY15" fmla="*/ 254000 h 617030"/>
                  <a:gd name="connsiteX16" fmla="*/ 564445 w 630297"/>
                  <a:gd name="connsiteY16" fmla="*/ 291630 h 617030"/>
                  <a:gd name="connsiteX17" fmla="*/ 489185 w 630297"/>
                  <a:gd name="connsiteY17" fmla="*/ 348074 h 617030"/>
                  <a:gd name="connsiteX18" fmla="*/ 479778 w 630297"/>
                  <a:gd name="connsiteY18" fmla="*/ 432741 h 617030"/>
                  <a:gd name="connsiteX19" fmla="*/ 517408 w 630297"/>
                  <a:gd name="connsiteY19" fmla="*/ 489185 h 617030"/>
                  <a:gd name="connsiteX20" fmla="*/ 526815 w 630297"/>
                  <a:gd name="connsiteY20" fmla="*/ 517408 h 617030"/>
                  <a:gd name="connsiteX21" fmla="*/ 517408 w 630297"/>
                  <a:gd name="connsiteY21" fmla="*/ 583259 h 617030"/>
                  <a:gd name="connsiteX22" fmla="*/ 489185 w 630297"/>
                  <a:gd name="connsiteY22" fmla="*/ 592667 h 617030"/>
                  <a:gd name="connsiteX23" fmla="*/ 310445 w 630297"/>
                  <a:gd name="connsiteY23" fmla="*/ 611482 h 61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0297" h="617030">
                    <a:moveTo>
                      <a:pt x="0" y="65852"/>
                    </a:moveTo>
                    <a:cubicBezTo>
                      <a:pt x="15679" y="62716"/>
                      <a:pt x="32066" y="62059"/>
                      <a:pt x="47037" y="56445"/>
                    </a:cubicBezTo>
                    <a:cubicBezTo>
                      <a:pt x="57624" y="52475"/>
                      <a:pt x="63953" y="37630"/>
                      <a:pt x="75260" y="37630"/>
                    </a:cubicBezTo>
                    <a:cubicBezTo>
                      <a:pt x="96477" y="37630"/>
                      <a:pt x="150401" y="56406"/>
                      <a:pt x="178741" y="65852"/>
                    </a:cubicBezTo>
                    <a:cubicBezTo>
                      <a:pt x="188148" y="78395"/>
                      <a:pt x="199184" y="89869"/>
                      <a:pt x="206963" y="103482"/>
                    </a:cubicBezTo>
                    <a:cubicBezTo>
                      <a:pt x="211883" y="112092"/>
                      <a:pt x="208302" y="125940"/>
                      <a:pt x="216371" y="131704"/>
                    </a:cubicBezTo>
                    <a:cubicBezTo>
                      <a:pt x="232509" y="143231"/>
                      <a:pt x="272815" y="150519"/>
                      <a:pt x="272815" y="150519"/>
                    </a:cubicBezTo>
                    <a:cubicBezTo>
                      <a:pt x="301872" y="145676"/>
                      <a:pt x="344028" y="149889"/>
                      <a:pt x="357482" y="112889"/>
                    </a:cubicBezTo>
                    <a:cubicBezTo>
                      <a:pt x="371037" y="75613"/>
                      <a:pt x="351637" y="36662"/>
                      <a:pt x="385704" y="9408"/>
                    </a:cubicBezTo>
                    <a:cubicBezTo>
                      <a:pt x="393447" y="3213"/>
                      <a:pt x="404519" y="3136"/>
                      <a:pt x="413926" y="0"/>
                    </a:cubicBezTo>
                    <a:cubicBezTo>
                      <a:pt x="439141" y="2101"/>
                      <a:pt x="516612" y="-397"/>
                      <a:pt x="555037" y="18815"/>
                    </a:cubicBezTo>
                    <a:cubicBezTo>
                      <a:pt x="565150" y="23871"/>
                      <a:pt x="573852" y="31358"/>
                      <a:pt x="583260" y="37630"/>
                    </a:cubicBezTo>
                    <a:cubicBezTo>
                      <a:pt x="589531" y="50173"/>
                      <a:pt x="595117" y="63083"/>
                      <a:pt x="602074" y="75259"/>
                    </a:cubicBezTo>
                    <a:cubicBezTo>
                      <a:pt x="607684" y="85076"/>
                      <a:pt x="615832" y="93369"/>
                      <a:pt x="620889" y="103482"/>
                    </a:cubicBezTo>
                    <a:cubicBezTo>
                      <a:pt x="625324" y="112351"/>
                      <a:pt x="627161" y="122297"/>
                      <a:pt x="630297" y="131704"/>
                    </a:cubicBezTo>
                    <a:cubicBezTo>
                      <a:pt x="627161" y="172469"/>
                      <a:pt x="636456" y="216194"/>
                      <a:pt x="620889" y="254000"/>
                    </a:cubicBezTo>
                    <a:cubicBezTo>
                      <a:pt x="612279" y="274909"/>
                      <a:pt x="582535" y="278063"/>
                      <a:pt x="564445" y="291630"/>
                    </a:cubicBezTo>
                    <a:lnTo>
                      <a:pt x="489185" y="348074"/>
                    </a:lnTo>
                    <a:cubicBezTo>
                      <a:pt x="465955" y="382920"/>
                      <a:pt x="458113" y="380744"/>
                      <a:pt x="479778" y="432741"/>
                    </a:cubicBezTo>
                    <a:cubicBezTo>
                      <a:pt x="488475" y="453614"/>
                      <a:pt x="517408" y="489185"/>
                      <a:pt x="517408" y="489185"/>
                    </a:cubicBezTo>
                    <a:cubicBezTo>
                      <a:pt x="520544" y="498593"/>
                      <a:pt x="526815" y="507492"/>
                      <a:pt x="526815" y="517408"/>
                    </a:cubicBezTo>
                    <a:cubicBezTo>
                      <a:pt x="526815" y="539581"/>
                      <a:pt x="527324" y="563427"/>
                      <a:pt x="517408" y="583259"/>
                    </a:cubicBezTo>
                    <a:cubicBezTo>
                      <a:pt x="512973" y="592129"/>
                      <a:pt x="498300" y="588761"/>
                      <a:pt x="489185" y="592667"/>
                    </a:cubicBezTo>
                    <a:cubicBezTo>
                      <a:pt x="396202" y="632518"/>
                      <a:pt x="510134" y="611482"/>
                      <a:pt x="310445" y="611482"/>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5974469" y="3172970"/>
                <a:ext cx="431132" cy="526396"/>
              </a:xfrm>
              <a:custGeom>
                <a:avLst/>
                <a:gdLst>
                  <a:gd name="connsiteX0" fmla="*/ 583259 w 583259"/>
                  <a:gd name="connsiteY0" fmla="*/ 0 h 762478"/>
                  <a:gd name="connsiteX1" fmla="*/ 498592 w 583259"/>
                  <a:gd name="connsiteY1" fmla="*/ 47037 h 762478"/>
                  <a:gd name="connsiteX2" fmla="*/ 442148 w 583259"/>
                  <a:gd name="connsiteY2" fmla="*/ 103481 h 762478"/>
                  <a:gd name="connsiteX3" fmla="*/ 432740 w 583259"/>
                  <a:gd name="connsiteY3" fmla="*/ 141111 h 762478"/>
                  <a:gd name="connsiteX4" fmla="*/ 413925 w 583259"/>
                  <a:gd name="connsiteY4" fmla="*/ 169333 h 762478"/>
                  <a:gd name="connsiteX5" fmla="*/ 395111 w 583259"/>
                  <a:gd name="connsiteY5" fmla="*/ 348074 h 762478"/>
                  <a:gd name="connsiteX6" fmla="*/ 338666 w 583259"/>
                  <a:gd name="connsiteY6" fmla="*/ 385704 h 762478"/>
                  <a:gd name="connsiteX7" fmla="*/ 188148 w 583259"/>
                  <a:gd name="connsiteY7" fmla="*/ 413926 h 762478"/>
                  <a:gd name="connsiteX8" fmla="*/ 178740 w 583259"/>
                  <a:gd name="connsiteY8" fmla="*/ 442148 h 762478"/>
                  <a:gd name="connsiteX9" fmla="*/ 225777 w 583259"/>
                  <a:gd name="connsiteY9" fmla="*/ 545630 h 762478"/>
                  <a:gd name="connsiteX10" fmla="*/ 282222 w 583259"/>
                  <a:gd name="connsiteY10" fmla="*/ 602074 h 762478"/>
                  <a:gd name="connsiteX11" fmla="*/ 338666 w 583259"/>
                  <a:gd name="connsiteY11" fmla="*/ 611481 h 762478"/>
                  <a:gd name="connsiteX12" fmla="*/ 357481 w 583259"/>
                  <a:gd name="connsiteY12" fmla="*/ 649111 h 762478"/>
                  <a:gd name="connsiteX13" fmla="*/ 310444 w 583259"/>
                  <a:gd name="connsiteY13" fmla="*/ 714963 h 762478"/>
                  <a:gd name="connsiteX14" fmla="*/ 56444 w 583259"/>
                  <a:gd name="connsiteY14" fmla="*/ 743185 h 762478"/>
                  <a:gd name="connsiteX15" fmla="*/ 0 w 583259"/>
                  <a:gd name="connsiteY15" fmla="*/ 762000 h 76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259" h="762478">
                    <a:moveTo>
                      <a:pt x="583259" y="0"/>
                    </a:moveTo>
                    <a:cubicBezTo>
                      <a:pt x="544615" y="15458"/>
                      <a:pt x="528422" y="17207"/>
                      <a:pt x="498592" y="47037"/>
                    </a:cubicBezTo>
                    <a:cubicBezTo>
                      <a:pt x="428581" y="117048"/>
                      <a:pt x="508658" y="59142"/>
                      <a:pt x="442148" y="103481"/>
                    </a:cubicBezTo>
                    <a:cubicBezTo>
                      <a:pt x="439012" y="116024"/>
                      <a:pt x="437833" y="129227"/>
                      <a:pt x="432740" y="141111"/>
                    </a:cubicBezTo>
                    <a:cubicBezTo>
                      <a:pt x="428286" y="151503"/>
                      <a:pt x="415947" y="158209"/>
                      <a:pt x="413925" y="169333"/>
                    </a:cubicBezTo>
                    <a:cubicBezTo>
                      <a:pt x="403208" y="228276"/>
                      <a:pt x="408388" y="289654"/>
                      <a:pt x="395111" y="348074"/>
                    </a:cubicBezTo>
                    <a:cubicBezTo>
                      <a:pt x="388252" y="378252"/>
                      <a:pt x="358359" y="375857"/>
                      <a:pt x="338666" y="385704"/>
                    </a:cubicBezTo>
                    <a:cubicBezTo>
                      <a:pt x="251908" y="429084"/>
                      <a:pt x="410376" y="396832"/>
                      <a:pt x="188148" y="413926"/>
                    </a:cubicBezTo>
                    <a:cubicBezTo>
                      <a:pt x="185012" y="423333"/>
                      <a:pt x="178740" y="432232"/>
                      <a:pt x="178740" y="442148"/>
                    </a:cubicBezTo>
                    <a:cubicBezTo>
                      <a:pt x="178740" y="490593"/>
                      <a:pt x="198856" y="505248"/>
                      <a:pt x="225777" y="545630"/>
                    </a:cubicBezTo>
                    <a:cubicBezTo>
                      <a:pt x="242579" y="570834"/>
                      <a:pt x="250399" y="589345"/>
                      <a:pt x="282222" y="602074"/>
                    </a:cubicBezTo>
                    <a:cubicBezTo>
                      <a:pt x="299932" y="609158"/>
                      <a:pt x="319851" y="608345"/>
                      <a:pt x="338666" y="611481"/>
                    </a:cubicBezTo>
                    <a:cubicBezTo>
                      <a:pt x="344938" y="624024"/>
                      <a:pt x="355932" y="635173"/>
                      <a:pt x="357481" y="649111"/>
                    </a:cubicBezTo>
                    <a:cubicBezTo>
                      <a:pt x="363548" y="703715"/>
                      <a:pt x="346391" y="694422"/>
                      <a:pt x="310444" y="714963"/>
                    </a:cubicBezTo>
                    <a:cubicBezTo>
                      <a:pt x="203207" y="776242"/>
                      <a:pt x="402391" y="728771"/>
                      <a:pt x="56444" y="743185"/>
                    </a:cubicBezTo>
                    <a:cubicBezTo>
                      <a:pt x="20395" y="767218"/>
                      <a:pt x="39528" y="762000"/>
                      <a:pt x="0" y="762000"/>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rot="20948317">
                <a:off x="7504869" y="2127706"/>
                <a:ext cx="883152" cy="266724"/>
              </a:xfrm>
              <a:custGeom>
                <a:avLst/>
                <a:gdLst>
                  <a:gd name="connsiteX0" fmla="*/ 0 w 1194777"/>
                  <a:gd name="connsiteY0" fmla="*/ 10050 h 386346"/>
                  <a:gd name="connsiteX1" fmla="*/ 254000 w 1194777"/>
                  <a:gd name="connsiteY1" fmla="*/ 10050 h 386346"/>
                  <a:gd name="connsiteX2" fmla="*/ 282222 w 1194777"/>
                  <a:gd name="connsiteY2" fmla="*/ 19458 h 386346"/>
                  <a:gd name="connsiteX3" fmla="*/ 319852 w 1194777"/>
                  <a:gd name="connsiteY3" fmla="*/ 75902 h 386346"/>
                  <a:gd name="connsiteX4" fmla="*/ 348074 w 1194777"/>
                  <a:gd name="connsiteY4" fmla="*/ 94717 h 386346"/>
                  <a:gd name="connsiteX5" fmla="*/ 404519 w 1194777"/>
                  <a:gd name="connsiteY5" fmla="*/ 113532 h 386346"/>
                  <a:gd name="connsiteX6" fmla="*/ 470370 w 1194777"/>
                  <a:gd name="connsiteY6" fmla="*/ 141754 h 386346"/>
                  <a:gd name="connsiteX7" fmla="*/ 592667 w 1194777"/>
                  <a:gd name="connsiteY7" fmla="*/ 151161 h 386346"/>
                  <a:gd name="connsiteX8" fmla="*/ 714963 w 1194777"/>
                  <a:gd name="connsiteY8" fmla="*/ 169976 h 386346"/>
                  <a:gd name="connsiteX9" fmla="*/ 714963 w 1194777"/>
                  <a:gd name="connsiteY9" fmla="*/ 254643 h 386346"/>
                  <a:gd name="connsiteX10" fmla="*/ 658519 w 1194777"/>
                  <a:gd name="connsiteY10" fmla="*/ 282865 h 386346"/>
                  <a:gd name="connsiteX11" fmla="*/ 564445 w 1194777"/>
                  <a:gd name="connsiteY11" fmla="*/ 311087 h 386346"/>
                  <a:gd name="connsiteX12" fmla="*/ 555037 w 1194777"/>
                  <a:gd name="connsiteY12" fmla="*/ 348717 h 386346"/>
                  <a:gd name="connsiteX13" fmla="*/ 592667 w 1194777"/>
                  <a:gd name="connsiteY13" fmla="*/ 358124 h 386346"/>
                  <a:gd name="connsiteX14" fmla="*/ 705556 w 1194777"/>
                  <a:gd name="connsiteY14" fmla="*/ 386346 h 386346"/>
                  <a:gd name="connsiteX15" fmla="*/ 903111 w 1194777"/>
                  <a:gd name="connsiteY15" fmla="*/ 367532 h 386346"/>
                  <a:gd name="connsiteX16" fmla="*/ 1016000 w 1194777"/>
                  <a:gd name="connsiteY16" fmla="*/ 348717 h 386346"/>
                  <a:gd name="connsiteX17" fmla="*/ 1175926 w 1194777"/>
                  <a:gd name="connsiteY17" fmla="*/ 339309 h 386346"/>
                  <a:gd name="connsiteX18" fmla="*/ 1194741 w 1194777"/>
                  <a:gd name="connsiteY18" fmla="*/ 376939 h 38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94777" h="386346">
                    <a:moveTo>
                      <a:pt x="0" y="10050"/>
                    </a:moveTo>
                    <a:cubicBezTo>
                      <a:pt x="125744" y="-1381"/>
                      <a:pt x="109264" y="-5186"/>
                      <a:pt x="254000" y="10050"/>
                    </a:cubicBezTo>
                    <a:cubicBezTo>
                      <a:pt x="263862" y="11088"/>
                      <a:pt x="272815" y="16322"/>
                      <a:pt x="282222" y="19458"/>
                    </a:cubicBezTo>
                    <a:cubicBezTo>
                      <a:pt x="294765" y="38273"/>
                      <a:pt x="301037" y="63359"/>
                      <a:pt x="319852" y="75902"/>
                    </a:cubicBezTo>
                    <a:cubicBezTo>
                      <a:pt x="329259" y="82174"/>
                      <a:pt x="337742" y="90125"/>
                      <a:pt x="348074" y="94717"/>
                    </a:cubicBezTo>
                    <a:cubicBezTo>
                      <a:pt x="366197" y="102772"/>
                      <a:pt x="388017" y="102531"/>
                      <a:pt x="404519" y="113532"/>
                    </a:cubicBezTo>
                    <a:cubicBezTo>
                      <a:pt x="433252" y="132687"/>
                      <a:pt x="433490" y="137415"/>
                      <a:pt x="470370" y="141754"/>
                    </a:cubicBezTo>
                    <a:cubicBezTo>
                      <a:pt x="510976" y="146531"/>
                      <a:pt x="551965" y="147285"/>
                      <a:pt x="592667" y="151161"/>
                    </a:cubicBezTo>
                    <a:cubicBezTo>
                      <a:pt x="657895" y="157373"/>
                      <a:pt x="659514" y="158887"/>
                      <a:pt x="714963" y="169976"/>
                    </a:cubicBezTo>
                    <a:cubicBezTo>
                      <a:pt x="722789" y="201284"/>
                      <a:pt x="733656" y="221930"/>
                      <a:pt x="714963" y="254643"/>
                    </a:cubicBezTo>
                    <a:cubicBezTo>
                      <a:pt x="705880" y="270538"/>
                      <a:pt x="673445" y="277268"/>
                      <a:pt x="658519" y="282865"/>
                    </a:cubicBezTo>
                    <a:cubicBezTo>
                      <a:pt x="587794" y="309387"/>
                      <a:pt x="636413" y="296694"/>
                      <a:pt x="564445" y="311087"/>
                    </a:cubicBezTo>
                    <a:cubicBezTo>
                      <a:pt x="561309" y="323630"/>
                      <a:pt x="548385" y="337630"/>
                      <a:pt x="555037" y="348717"/>
                    </a:cubicBezTo>
                    <a:cubicBezTo>
                      <a:pt x="561689" y="359804"/>
                      <a:pt x="580283" y="354409"/>
                      <a:pt x="592667" y="358124"/>
                    </a:cubicBezTo>
                    <a:cubicBezTo>
                      <a:pt x="685845" y="386077"/>
                      <a:pt x="611622" y="370691"/>
                      <a:pt x="705556" y="386346"/>
                    </a:cubicBezTo>
                    <a:cubicBezTo>
                      <a:pt x="771408" y="380075"/>
                      <a:pt x="837442" y="375492"/>
                      <a:pt x="903111" y="367532"/>
                    </a:cubicBezTo>
                    <a:cubicBezTo>
                      <a:pt x="940983" y="362942"/>
                      <a:pt x="1016000" y="348717"/>
                      <a:pt x="1016000" y="348717"/>
                    </a:cubicBezTo>
                    <a:cubicBezTo>
                      <a:pt x="1105303" y="318949"/>
                      <a:pt x="1052694" y="328106"/>
                      <a:pt x="1175926" y="339309"/>
                    </a:cubicBezTo>
                    <a:cubicBezTo>
                      <a:pt x="1196480" y="370141"/>
                      <a:pt x="1194741" y="356225"/>
                      <a:pt x="1194741" y="376939"/>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p:cNvSpPr/>
              <p:nvPr/>
            </p:nvSpPr>
            <p:spPr>
              <a:xfrm>
                <a:off x="5933932" y="2022263"/>
                <a:ext cx="897035" cy="350711"/>
              </a:xfrm>
              <a:custGeom>
                <a:avLst/>
                <a:gdLst>
                  <a:gd name="connsiteX0" fmla="*/ 1213557 w 1213557"/>
                  <a:gd name="connsiteY0" fmla="*/ 56444 h 508000"/>
                  <a:gd name="connsiteX1" fmla="*/ 1157113 w 1213557"/>
                  <a:gd name="connsiteY1" fmla="*/ 37629 h 508000"/>
                  <a:gd name="connsiteX2" fmla="*/ 978372 w 1213557"/>
                  <a:gd name="connsiteY2" fmla="*/ 0 h 508000"/>
                  <a:gd name="connsiteX3" fmla="*/ 865483 w 1213557"/>
                  <a:gd name="connsiteY3" fmla="*/ 9407 h 508000"/>
                  <a:gd name="connsiteX4" fmla="*/ 837261 w 1213557"/>
                  <a:gd name="connsiteY4" fmla="*/ 18814 h 508000"/>
                  <a:gd name="connsiteX5" fmla="*/ 818446 w 1213557"/>
                  <a:gd name="connsiteY5" fmla="*/ 47037 h 508000"/>
                  <a:gd name="connsiteX6" fmla="*/ 809039 w 1213557"/>
                  <a:gd name="connsiteY6" fmla="*/ 75259 h 508000"/>
                  <a:gd name="connsiteX7" fmla="*/ 799631 w 1213557"/>
                  <a:gd name="connsiteY7" fmla="*/ 112889 h 508000"/>
                  <a:gd name="connsiteX8" fmla="*/ 780816 w 1213557"/>
                  <a:gd name="connsiteY8" fmla="*/ 169333 h 508000"/>
                  <a:gd name="connsiteX9" fmla="*/ 611483 w 1213557"/>
                  <a:gd name="connsiteY9" fmla="*/ 150518 h 508000"/>
                  <a:gd name="connsiteX10" fmla="*/ 555039 w 1213557"/>
                  <a:gd name="connsiteY10" fmla="*/ 141111 h 508000"/>
                  <a:gd name="connsiteX11" fmla="*/ 508002 w 1213557"/>
                  <a:gd name="connsiteY11" fmla="*/ 112889 h 508000"/>
                  <a:gd name="connsiteX12" fmla="*/ 423335 w 1213557"/>
                  <a:gd name="connsiteY12" fmla="*/ 84666 h 508000"/>
                  <a:gd name="connsiteX13" fmla="*/ 385705 w 1213557"/>
                  <a:gd name="connsiteY13" fmla="*/ 65851 h 508000"/>
                  <a:gd name="connsiteX14" fmla="*/ 291631 w 1213557"/>
                  <a:gd name="connsiteY14" fmla="*/ 47037 h 508000"/>
                  <a:gd name="connsiteX15" fmla="*/ 254002 w 1213557"/>
                  <a:gd name="connsiteY15" fmla="*/ 37629 h 508000"/>
                  <a:gd name="connsiteX16" fmla="*/ 18816 w 1213557"/>
                  <a:gd name="connsiteY16" fmla="*/ 47037 h 508000"/>
                  <a:gd name="connsiteX17" fmla="*/ 2 w 1213557"/>
                  <a:gd name="connsiteY17" fmla="*/ 75259 h 508000"/>
                  <a:gd name="connsiteX18" fmla="*/ 18816 w 1213557"/>
                  <a:gd name="connsiteY18" fmla="*/ 150518 h 508000"/>
                  <a:gd name="connsiteX19" fmla="*/ 47039 w 1213557"/>
                  <a:gd name="connsiteY19" fmla="*/ 169333 h 508000"/>
                  <a:gd name="connsiteX20" fmla="*/ 122298 w 1213557"/>
                  <a:gd name="connsiteY20" fmla="*/ 263407 h 508000"/>
                  <a:gd name="connsiteX21" fmla="*/ 150520 w 1213557"/>
                  <a:gd name="connsiteY21" fmla="*/ 282222 h 508000"/>
                  <a:gd name="connsiteX22" fmla="*/ 206965 w 1213557"/>
                  <a:gd name="connsiteY22" fmla="*/ 319851 h 508000"/>
                  <a:gd name="connsiteX23" fmla="*/ 235187 w 1213557"/>
                  <a:gd name="connsiteY23" fmla="*/ 348074 h 508000"/>
                  <a:gd name="connsiteX24" fmla="*/ 263409 w 1213557"/>
                  <a:gd name="connsiteY24" fmla="*/ 357481 h 508000"/>
                  <a:gd name="connsiteX25" fmla="*/ 404520 w 1213557"/>
                  <a:gd name="connsiteY25" fmla="*/ 376296 h 508000"/>
                  <a:gd name="connsiteX26" fmla="*/ 470372 w 1213557"/>
                  <a:gd name="connsiteY26" fmla="*/ 395111 h 508000"/>
                  <a:gd name="connsiteX27" fmla="*/ 479779 w 1213557"/>
                  <a:gd name="connsiteY27" fmla="*/ 451555 h 508000"/>
                  <a:gd name="connsiteX28" fmla="*/ 460965 w 1213557"/>
                  <a:gd name="connsiteY28" fmla="*/ 479777 h 508000"/>
                  <a:gd name="connsiteX29" fmla="*/ 460965 w 1213557"/>
                  <a:gd name="connsiteY29" fmla="*/ 50800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3557" h="508000">
                    <a:moveTo>
                      <a:pt x="1213557" y="56444"/>
                    </a:moveTo>
                    <a:cubicBezTo>
                      <a:pt x="1194742" y="50172"/>
                      <a:pt x="1176473" y="41931"/>
                      <a:pt x="1157113" y="37629"/>
                    </a:cubicBezTo>
                    <a:cubicBezTo>
                      <a:pt x="903193" y="-18798"/>
                      <a:pt x="1151826" y="49556"/>
                      <a:pt x="978372" y="0"/>
                    </a:cubicBezTo>
                    <a:cubicBezTo>
                      <a:pt x="940742" y="3136"/>
                      <a:pt x="902912" y="4417"/>
                      <a:pt x="865483" y="9407"/>
                    </a:cubicBezTo>
                    <a:cubicBezTo>
                      <a:pt x="855654" y="10718"/>
                      <a:pt x="845004" y="12619"/>
                      <a:pt x="837261" y="18814"/>
                    </a:cubicBezTo>
                    <a:cubicBezTo>
                      <a:pt x="828432" y="25877"/>
                      <a:pt x="824718" y="37629"/>
                      <a:pt x="818446" y="47037"/>
                    </a:cubicBezTo>
                    <a:cubicBezTo>
                      <a:pt x="815310" y="56444"/>
                      <a:pt x="811763" y="65724"/>
                      <a:pt x="809039" y="75259"/>
                    </a:cubicBezTo>
                    <a:cubicBezTo>
                      <a:pt x="805487" y="87691"/>
                      <a:pt x="803346" y="100505"/>
                      <a:pt x="799631" y="112889"/>
                    </a:cubicBezTo>
                    <a:cubicBezTo>
                      <a:pt x="793932" y="131885"/>
                      <a:pt x="780816" y="169333"/>
                      <a:pt x="780816" y="169333"/>
                    </a:cubicBezTo>
                    <a:lnTo>
                      <a:pt x="611483" y="150518"/>
                    </a:lnTo>
                    <a:cubicBezTo>
                      <a:pt x="592556" y="148152"/>
                      <a:pt x="572965" y="147629"/>
                      <a:pt x="555039" y="141111"/>
                    </a:cubicBezTo>
                    <a:cubicBezTo>
                      <a:pt x="537855" y="134862"/>
                      <a:pt x="524356" y="121066"/>
                      <a:pt x="508002" y="112889"/>
                    </a:cubicBezTo>
                    <a:cubicBezTo>
                      <a:pt x="425650" y="71713"/>
                      <a:pt x="495196" y="111614"/>
                      <a:pt x="423335" y="84666"/>
                    </a:cubicBezTo>
                    <a:cubicBezTo>
                      <a:pt x="410204" y="79742"/>
                      <a:pt x="398595" y="71375"/>
                      <a:pt x="385705" y="65851"/>
                    </a:cubicBezTo>
                    <a:cubicBezTo>
                      <a:pt x="350117" y="50599"/>
                      <a:pt x="336734" y="55238"/>
                      <a:pt x="291631" y="47037"/>
                    </a:cubicBezTo>
                    <a:cubicBezTo>
                      <a:pt x="278910" y="44724"/>
                      <a:pt x="266545" y="40765"/>
                      <a:pt x="254002" y="37629"/>
                    </a:cubicBezTo>
                    <a:cubicBezTo>
                      <a:pt x="175607" y="40765"/>
                      <a:pt x="96427" y="35539"/>
                      <a:pt x="18816" y="47037"/>
                    </a:cubicBezTo>
                    <a:cubicBezTo>
                      <a:pt x="7632" y="48694"/>
                      <a:pt x="1404" y="64040"/>
                      <a:pt x="2" y="75259"/>
                    </a:cubicBezTo>
                    <a:cubicBezTo>
                      <a:pt x="-188" y="76778"/>
                      <a:pt x="11511" y="141386"/>
                      <a:pt x="18816" y="150518"/>
                    </a:cubicBezTo>
                    <a:cubicBezTo>
                      <a:pt x="25879" y="159347"/>
                      <a:pt x="37631" y="163061"/>
                      <a:pt x="47039" y="169333"/>
                    </a:cubicBezTo>
                    <a:cubicBezTo>
                      <a:pt x="69329" y="202768"/>
                      <a:pt x="91038" y="237357"/>
                      <a:pt x="122298" y="263407"/>
                    </a:cubicBezTo>
                    <a:cubicBezTo>
                      <a:pt x="130984" y="270645"/>
                      <a:pt x="141113" y="275950"/>
                      <a:pt x="150520" y="282222"/>
                    </a:cubicBezTo>
                    <a:cubicBezTo>
                      <a:pt x="191219" y="343270"/>
                      <a:pt x="141542" y="282466"/>
                      <a:pt x="206965" y="319851"/>
                    </a:cubicBezTo>
                    <a:cubicBezTo>
                      <a:pt x="218516" y="326452"/>
                      <a:pt x="224117" y="340694"/>
                      <a:pt x="235187" y="348074"/>
                    </a:cubicBezTo>
                    <a:cubicBezTo>
                      <a:pt x="243438" y="353575"/>
                      <a:pt x="253628" y="355851"/>
                      <a:pt x="263409" y="357481"/>
                    </a:cubicBezTo>
                    <a:cubicBezTo>
                      <a:pt x="310217" y="365282"/>
                      <a:pt x="357483" y="370024"/>
                      <a:pt x="404520" y="376296"/>
                    </a:cubicBezTo>
                    <a:cubicBezTo>
                      <a:pt x="426471" y="382568"/>
                      <a:pt x="450416" y="384024"/>
                      <a:pt x="470372" y="395111"/>
                    </a:cubicBezTo>
                    <a:cubicBezTo>
                      <a:pt x="497882" y="410394"/>
                      <a:pt x="489961" y="431191"/>
                      <a:pt x="479779" y="451555"/>
                    </a:cubicBezTo>
                    <a:cubicBezTo>
                      <a:pt x="474723" y="461667"/>
                      <a:pt x="464540" y="469051"/>
                      <a:pt x="460965" y="479777"/>
                    </a:cubicBezTo>
                    <a:cubicBezTo>
                      <a:pt x="457990" y="488702"/>
                      <a:pt x="460965" y="498592"/>
                      <a:pt x="460965" y="508000"/>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3" name="TextBox 32"/>
            <p:cNvSpPr txBox="1"/>
            <p:nvPr/>
          </p:nvSpPr>
          <p:spPr>
            <a:xfrm>
              <a:off x="5923606" y="267579"/>
              <a:ext cx="1617275" cy="307777"/>
            </a:xfrm>
            <a:prstGeom prst="rect">
              <a:avLst/>
            </a:prstGeom>
            <a:noFill/>
          </p:spPr>
          <p:txBody>
            <a:bodyPr wrap="none" rtlCol="0">
              <a:spAutoFit/>
            </a:bodyPr>
            <a:lstStyle/>
            <a:p>
              <a:r>
                <a:rPr lang="en-US" sz="1400" b="1" dirty="0" smtClean="0"/>
                <a:t>Total RNA isolation</a:t>
              </a:r>
              <a:endParaRPr lang="en-US" sz="1400" b="1" dirty="0"/>
            </a:p>
          </p:txBody>
        </p:sp>
        <p:sp>
          <p:nvSpPr>
            <p:cNvPr id="34" name="TextBox 33"/>
            <p:cNvSpPr txBox="1"/>
            <p:nvPr/>
          </p:nvSpPr>
          <p:spPr>
            <a:xfrm>
              <a:off x="5631745" y="813629"/>
              <a:ext cx="2122246" cy="461665"/>
            </a:xfrm>
            <a:prstGeom prst="rect">
              <a:avLst/>
            </a:prstGeom>
            <a:noFill/>
          </p:spPr>
          <p:txBody>
            <a:bodyPr wrap="none" rtlCol="0">
              <a:spAutoFit/>
            </a:bodyPr>
            <a:lstStyle/>
            <a:p>
              <a:r>
                <a:rPr lang="en-US" sz="1200" dirty="0" smtClean="0"/>
                <a:t>mRNA Isolation using </a:t>
              </a:r>
              <a:r>
                <a:rPr lang="en-US" sz="1200" dirty="0" err="1"/>
                <a:t>O</a:t>
              </a:r>
              <a:r>
                <a:rPr lang="en-US" sz="1200" dirty="0" err="1" smtClean="0"/>
                <a:t>ligo</a:t>
              </a:r>
              <a:r>
                <a:rPr lang="en-US" sz="1200" dirty="0" smtClean="0"/>
                <a:t>(</a:t>
              </a:r>
              <a:r>
                <a:rPr lang="en-US" sz="1200" dirty="0" err="1" smtClean="0"/>
                <a:t>dT</a:t>
              </a:r>
              <a:r>
                <a:rPr lang="en-US" sz="1200" dirty="0"/>
                <a:t>)</a:t>
              </a:r>
              <a:r>
                <a:rPr lang="en-US" sz="1200" dirty="0" smtClean="0"/>
                <a:t> </a:t>
              </a:r>
            </a:p>
            <a:p>
              <a:r>
                <a:rPr lang="en-US" sz="1200" dirty="0" smtClean="0"/>
                <a:t>           Magnetic Beads </a:t>
              </a:r>
              <a:endParaRPr lang="en-US" sz="1200" dirty="0"/>
            </a:p>
          </p:txBody>
        </p:sp>
        <p:grpSp>
          <p:nvGrpSpPr>
            <p:cNvPr id="78" name="Group 48"/>
            <p:cNvGrpSpPr/>
            <p:nvPr/>
          </p:nvGrpSpPr>
          <p:grpSpPr>
            <a:xfrm>
              <a:off x="5042665" y="3713283"/>
              <a:ext cx="3933878" cy="523220"/>
              <a:chOff x="982258" y="3934909"/>
              <a:chExt cx="3933878" cy="523220"/>
            </a:xfrm>
          </p:grpSpPr>
          <p:cxnSp>
            <p:nvCxnSpPr>
              <p:cNvPr id="38" name="Straight Connector 37"/>
              <p:cNvCxnSpPr/>
              <p:nvPr/>
            </p:nvCxnSpPr>
            <p:spPr>
              <a:xfrm>
                <a:off x="982258" y="4092222"/>
                <a:ext cx="2893594"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766851" y="3934909"/>
                <a:ext cx="1149285" cy="246221"/>
              </a:xfrm>
              <a:prstGeom prst="rect">
                <a:avLst/>
              </a:prstGeom>
              <a:noFill/>
            </p:spPr>
            <p:txBody>
              <a:bodyPr wrap="none" rtlCol="0">
                <a:spAutoFit/>
              </a:bodyPr>
              <a:lstStyle/>
              <a:p>
                <a:r>
                  <a:rPr lang="en-US" sz="1000" dirty="0" smtClean="0"/>
                  <a:t>AAAAAAAAAAAAA</a:t>
                </a:r>
                <a:endParaRPr lang="en-US" sz="1000" dirty="0"/>
              </a:p>
            </p:txBody>
          </p:sp>
          <p:sp>
            <p:nvSpPr>
              <p:cNvPr id="40" name="TextBox 39"/>
              <p:cNvSpPr txBox="1"/>
              <p:nvPr/>
            </p:nvSpPr>
            <p:spPr>
              <a:xfrm>
                <a:off x="3194506" y="4211908"/>
                <a:ext cx="681346" cy="246221"/>
              </a:xfrm>
              <a:prstGeom prst="rect">
                <a:avLst/>
              </a:prstGeom>
              <a:noFill/>
              <a:ln>
                <a:noFill/>
              </a:ln>
            </p:spPr>
            <p:txBody>
              <a:bodyPr wrap="none" rtlCol="0">
                <a:spAutoFit/>
              </a:bodyPr>
              <a:lstStyle/>
              <a:p>
                <a:r>
                  <a:rPr lang="en-US" sz="1000" dirty="0" smtClean="0">
                    <a:solidFill>
                      <a:srgbClr val="FF0000"/>
                    </a:solidFill>
                  </a:rPr>
                  <a:t>NNNNNN</a:t>
                </a:r>
                <a:endParaRPr lang="en-US" sz="1000" dirty="0">
                  <a:solidFill>
                    <a:srgbClr val="FF0000"/>
                  </a:solidFill>
                </a:endParaRPr>
              </a:p>
            </p:txBody>
          </p:sp>
          <p:sp>
            <p:nvSpPr>
              <p:cNvPr id="41" name="TextBox 40"/>
              <p:cNvSpPr txBox="1"/>
              <p:nvPr/>
            </p:nvSpPr>
            <p:spPr>
              <a:xfrm>
                <a:off x="1971864" y="4211908"/>
                <a:ext cx="681346" cy="246221"/>
              </a:xfrm>
              <a:prstGeom prst="rect">
                <a:avLst/>
              </a:prstGeom>
              <a:noFill/>
              <a:ln>
                <a:noFill/>
              </a:ln>
            </p:spPr>
            <p:txBody>
              <a:bodyPr wrap="none" rtlCol="0">
                <a:spAutoFit/>
              </a:bodyPr>
              <a:lstStyle/>
              <a:p>
                <a:r>
                  <a:rPr lang="en-US" sz="1000" dirty="0" smtClean="0">
                    <a:solidFill>
                      <a:srgbClr val="FF0000"/>
                    </a:solidFill>
                  </a:rPr>
                  <a:t>NNNNNN</a:t>
                </a:r>
                <a:endParaRPr lang="en-US" sz="1000" dirty="0">
                  <a:solidFill>
                    <a:srgbClr val="FF0000"/>
                  </a:solidFill>
                </a:endParaRPr>
              </a:p>
            </p:txBody>
          </p:sp>
          <p:sp>
            <p:nvSpPr>
              <p:cNvPr id="42" name="TextBox 41"/>
              <p:cNvSpPr txBox="1"/>
              <p:nvPr/>
            </p:nvSpPr>
            <p:spPr>
              <a:xfrm>
                <a:off x="982258" y="4211908"/>
                <a:ext cx="681346" cy="246221"/>
              </a:xfrm>
              <a:prstGeom prst="rect">
                <a:avLst/>
              </a:prstGeom>
              <a:noFill/>
            </p:spPr>
            <p:txBody>
              <a:bodyPr wrap="none" rtlCol="0">
                <a:spAutoFit/>
              </a:bodyPr>
              <a:lstStyle/>
              <a:p>
                <a:r>
                  <a:rPr lang="en-US" sz="1000" dirty="0" smtClean="0">
                    <a:solidFill>
                      <a:srgbClr val="FF0000"/>
                    </a:solidFill>
                  </a:rPr>
                  <a:t>NNNNNN</a:t>
                </a:r>
                <a:endParaRPr lang="en-US" sz="1000" dirty="0">
                  <a:solidFill>
                    <a:srgbClr val="FF0000"/>
                  </a:solidFill>
                </a:endParaRPr>
              </a:p>
            </p:txBody>
          </p:sp>
          <p:cxnSp>
            <p:nvCxnSpPr>
              <p:cNvPr id="46" name="Straight Arrow Connector 45"/>
              <p:cNvCxnSpPr/>
              <p:nvPr/>
            </p:nvCxnSpPr>
            <p:spPr>
              <a:xfrm flipH="1">
                <a:off x="3194506" y="4211908"/>
                <a:ext cx="57234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a:off x="1971864" y="4220586"/>
                <a:ext cx="57234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982258" y="4229264"/>
                <a:ext cx="57234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80" name="Group 70"/>
            <p:cNvGrpSpPr/>
            <p:nvPr/>
          </p:nvGrpSpPr>
          <p:grpSpPr>
            <a:xfrm>
              <a:off x="5140518" y="5340505"/>
              <a:ext cx="3210618" cy="161807"/>
              <a:chOff x="4355432" y="6306727"/>
              <a:chExt cx="3210618" cy="161807"/>
            </a:xfrm>
          </p:grpSpPr>
          <p:cxnSp>
            <p:nvCxnSpPr>
              <p:cNvPr id="61" name="Straight Connector 60"/>
              <p:cNvCxnSpPr/>
              <p:nvPr/>
            </p:nvCxnSpPr>
            <p:spPr>
              <a:xfrm flipV="1">
                <a:off x="4526529" y="6306727"/>
                <a:ext cx="3039521" cy="1881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355432" y="6468533"/>
                <a:ext cx="3210618" cy="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81" name="Group 69"/>
            <p:cNvGrpSpPr/>
            <p:nvPr/>
          </p:nvGrpSpPr>
          <p:grpSpPr>
            <a:xfrm>
              <a:off x="4953381" y="4607722"/>
              <a:ext cx="3862508" cy="295814"/>
              <a:chOff x="4007554" y="5562389"/>
              <a:chExt cx="3862508" cy="295814"/>
            </a:xfrm>
          </p:grpSpPr>
          <p:cxnSp>
            <p:nvCxnSpPr>
              <p:cNvPr id="51" name="Straight Connector 50"/>
              <p:cNvCxnSpPr/>
              <p:nvPr/>
            </p:nvCxnSpPr>
            <p:spPr>
              <a:xfrm flipV="1">
                <a:off x="4449704" y="5719704"/>
                <a:ext cx="798744" cy="940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4007554" y="5839389"/>
                <a:ext cx="2868034" cy="1881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6720777" y="5562389"/>
                <a:ext cx="1149285" cy="246221"/>
              </a:xfrm>
              <a:prstGeom prst="rect">
                <a:avLst/>
              </a:prstGeom>
              <a:noFill/>
            </p:spPr>
            <p:txBody>
              <a:bodyPr wrap="none" rtlCol="0">
                <a:spAutoFit/>
              </a:bodyPr>
              <a:lstStyle/>
              <a:p>
                <a:r>
                  <a:rPr lang="en-US" sz="1000" dirty="0" smtClean="0"/>
                  <a:t>AAAAAAAAAAAAA</a:t>
                </a:r>
                <a:endParaRPr lang="en-US" sz="1000" dirty="0"/>
              </a:p>
            </p:txBody>
          </p:sp>
          <p:cxnSp>
            <p:nvCxnSpPr>
              <p:cNvPr id="56" name="Straight Connector 55"/>
              <p:cNvCxnSpPr/>
              <p:nvPr/>
            </p:nvCxnSpPr>
            <p:spPr>
              <a:xfrm flipV="1">
                <a:off x="5306651" y="5710297"/>
                <a:ext cx="798744" cy="940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6157952" y="5712178"/>
                <a:ext cx="646344" cy="940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4007554" y="5729111"/>
                <a:ext cx="397114"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pSp>
        <p:cxnSp>
          <p:nvCxnSpPr>
            <p:cNvPr id="73" name="Straight Arrow Connector 72"/>
            <p:cNvCxnSpPr/>
            <p:nvPr/>
          </p:nvCxnSpPr>
          <p:spPr>
            <a:xfrm>
              <a:off x="6438396" y="4513502"/>
              <a:ext cx="0" cy="1975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6415303" y="5004973"/>
              <a:ext cx="8086" cy="2959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5140518" y="3491927"/>
              <a:ext cx="3313728" cy="276999"/>
            </a:xfrm>
            <a:prstGeom prst="rect">
              <a:avLst/>
            </a:prstGeom>
            <a:noFill/>
          </p:spPr>
          <p:txBody>
            <a:bodyPr wrap="none" rtlCol="0">
              <a:spAutoFit/>
            </a:bodyPr>
            <a:lstStyle/>
            <a:p>
              <a:r>
                <a:rPr lang="en-US" sz="1200" dirty="0" smtClean="0"/>
                <a:t>First-Strand </a:t>
              </a:r>
              <a:r>
                <a:rPr lang="en-US" sz="1200" dirty="0" err="1" smtClean="0"/>
                <a:t>cDNA</a:t>
              </a:r>
              <a:r>
                <a:rPr lang="en-US" sz="1200" dirty="0" smtClean="0"/>
                <a:t> Synthesis with Random Primers</a:t>
              </a:r>
              <a:endParaRPr lang="en-US" sz="1200" dirty="0"/>
            </a:p>
          </p:txBody>
        </p:sp>
        <p:sp>
          <p:nvSpPr>
            <p:cNvPr id="77" name="TextBox 76"/>
            <p:cNvSpPr txBox="1"/>
            <p:nvPr/>
          </p:nvSpPr>
          <p:spPr>
            <a:xfrm>
              <a:off x="5311615" y="4236503"/>
              <a:ext cx="2108269" cy="276999"/>
            </a:xfrm>
            <a:prstGeom prst="rect">
              <a:avLst/>
            </a:prstGeom>
            <a:noFill/>
          </p:spPr>
          <p:txBody>
            <a:bodyPr wrap="none" rtlCol="0">
              <a:spAutoFit/>
            </a:bodyPr>
            <a:lstStyle/>
            <a:p>
              <a:r>
                <a:rPr lang="en-US" sz="1200" dirty="0" smtClean="0"/>
                <a:t>Second-Strand </a:t>
              </a:r>
              <a:r>
                <a:rPr lang="en-US" sz="1200" dirty="0" err="1" smtClean="0"/>
                <a:t>cDNA</a:t>
              </a:r>
              <a:r>
                <a:rPr lang="en-US" sz="1200" dirty="0" smtClean="0"/>
                <a:t> Synthesis </a:t>
              </a:r>
              <a:endParaRPr lang="en-US" sz="1200" dirty="0"/>
            </a:p>
          </p:txBody>
        </p:sp>
        <p:sp>
          <p:nvSpPr>
            <p:cNvPr id="79" name="TextBox 78"/>
            <p:cNvSpPr txBox="1"/>
            <p:nvPr/>
          </p:nvSpPr>
          <p:spPr>
            <a:xfrm>
              <a:off x="4796169" y="5665732"/>
              <a:ext cx="4121641" cy="461665"/>
            </a:xfrm>
            <a:prstGeom prst="rect">
              <a:avLst/>
            </a:prstGeom>
            <a:noFill/>
          </p:spPr>
          <p:txBody>
            <a:bodyPr wrap="none" rtlCol="0">
              <a:spAutoFit/>
            </a:bodyPr>
            <a:lstStyle/>
            <a:p>
              <a:r>
                <a:rPr lang="en-US" sz="1200" dirty="0" smtClean="0"/>
                <a:t>Purify the double stranded </a:t>
              </a:r>
              <a:r>
                <a:rPr lang="en-US" sz="1200" dirty="0" err="1" smtClean="0"/>
                <a:t>cDNA</a:t>
              </a:r>
              <a:r>
                <a:rPr lang="en-US" sz="1200" dirty="0" smtClean="0"/>
                <a:t> with </a:t>
              </a:r>
              <a:r>
                <a:rPr lang="en-US" sz="1200" dirty="0" err="1" smtClean="0"/>
                <a:t>AMPure</a:t>
              </a:r>
              <a:r>
                <a:rPr lang="en-US" sz="1200" dirty="0" smtClean="0"/>
                <a:t> magnetic Beads</a:t>
              </a:r>
            </a:p>
            <a:p>
              <a:r>
                <a:rPr lang="en-US" sz="1200" dirty="0" smtClean="0"/>
                <a:t>                                (1.8X ratio Beads to </a:t>
              </a:r>
              <a:r>
                <a:rPr lang="en-US" sz="1200" dirty="0" err="1" smtClean="0"/>
                <a:t>cDNA</a:t>
              </a:r>
              <a:r>
                <a:rPr lang="en-US" sz="1200" dirty="0" smtClean="0"/>
                <a:t> volume)</a:t>
              </a:r>
              <a:endParaRPr lang="en-US" sz="1200" dirty="0"/>
            </a:p>
          </p:txBody>
        </p:sp>
        <p:grpSp>
          <p:nvGrpSpPr>
            <p:cNvPr id="83" name="Group 100"/>
            <p:cNvGrpSpPr/>
            <p:nvPr/>
          </p:nvGrpSpPr>
          <p:grpSpPr>
            <a:xfrm>
              <a:off x="6487022" y="6102212"/>
              <a:ext cx="574395" cy="587951"/>
              <a:chOff x="1260408" y="2510085"/>
              <a:chExt cx="690825" cy="842065"/>
            </a:xfrm>
          </p:grpSpPr>
          <p:grpSp>
            <p:nvGrpSpPr>
              <p:cNvPr id="88" name="Group 98"/>
              <p:cNvGrpSpPr/>
              <p:nvPr/>
            </p:nvGrpSpPr>
            <p:grpSpPr>
              <a:xfrm>
                <a:off x="1279653" y="2510085"/>
                <a:ext cx="654405" cy="753208"/>
                <a:chOff x="846544" y="3088626"/>
                <a:chExt cx="654405" cy="753208"/>
              </a:xfrm>
            </p:grpSpPr>
            <p:grpSp>
              <p:nvGrpSpPr>
                <p:cNvPr id="91" name="Group 97"/>
                <p:cNvGrpSpPr/>
                <p:nvPr/>
              </p:nvGrpSpPr>
              <p:grpSpPr>
                <a:xfrm>
                  <a:off x="913891" y="3155095"/>
                  <a:ext cx="334353" cy="657873"/>
                  <a:chOff x="808060" y="3183961"/>
                  <a:chExt cx="334353" cy="657873"/>
                </a:xfrm>
              </p:grpSpPr>
              <p:sp>
                <p:nvSpPr>
                  <p:cNvPr id="84" name="AutoShape 20"/>
                  <p:cNvSpPr>
                    <a:spLocks noChangeArrowheads="1"/>
                  </p:cNvSpPr>
                  <p:nvPr/>
                </p:nvSpPr>
                <p:spPr bwMode="auto">
                  <a:xfrm>
                    <a:off x="808060" y="3183961"/>
                    <a:ext cx="334353" cy="65787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19050">
                    <a:solidFill>
                      <a:srgbClr val="000000"/>
                    </a:solidFill>
                    <a:miter lim="800000"/>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86" name="AutoShape 22"/>
                  <p:cNvSpPr>
                    <a:spLocks/>
                  </p:cNvSpPr>
                  <p:nvPr/>
                </p:nvSpPr>
                <p:spPr bwMode="auto">
                  <a:xfrm rot="20095598">
                    <a:off x="956789" y="3183962"/>
                    <a:ext cx="49576" cy="314"/>
                  </a:xfrm>
                  <a:custGeom>
                    <a:avLst/>
                    <a:gdLst/>
                    <a:ahLst/>
                    <a:cxnLst/>
                    <a:rect l="0" t="0" r="r" b="b"/>
                    <a:pathLst/>
                  </a:custGeom>
                  <a:solidFill>
                    <a:srgbClr val="EB7FC4"/>
                  </a:solidFill>
                  <a:ln w="4445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87" name="Line 23"/>
                  <p:cNvSpPr>
                    <a:spLocks noChangeShapeType="1"/>
                  </p:cNvSpPr>
                  <p:nvPr/>
                </p:nvSpPr>
                <p:spPr bwMode="auto">
                  <a:xfrm>
                    <a:off x="808061" y="3297059"/>
                    <a:ext cx="334352" cy="0"/>
                  </a:xfrm>
                  <a:prstGeom prst="line">
                    <a:avLst/>
                  </a:prstGeom>
                  <a:noFill/>
                  <a:ln w="3175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89" name="Oval 88"/>
                  <p:cNvSpPr/>
                  <p:nvPr/>
                </p:nvSpPr>
                <p:spPr>
                  <a:xfrm flipV="1">
                    <a:off x="1004096" y="3678556"/>
                    <a:ext cx="68726" cy="45719"/>
                  </a:xfrm>
                  <a:prstGeom prst="ellipse">
                    <a:avLst/>
                  </a:prstGeom>
                  <a:solidFill>
                    <a:schemeClr val="bg2">
                      <a:lumMod val="5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flipV="1">
                    <a:off x="1003372" y="3621861"/>
                    <a:ext cx="68726" cy="45719"/>
                  </a:xfrm>
                  <a:prstGeom prst="ellipse">
                    <a:avLst/>
                  </a:prstGeom>
                  <a:solidFill>
                    <a:schemeClr val="bg2">
                      <a:lumMod val="5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flipV="1">
                    <a:off x="1004096" y="3743057"/>
                    <a:ext cx="68726" cy="45719"/>
                  </a:xfrm>
                  <a:prstGeom prst="ellipse">
                    <a:avLst/>
                  </a:prstGeom>
                  <a:solidFill>
                    <a:schemeClr val="bg2">
                      <a:lumMod val="5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flipV="1">
                    <a:off x="1038459" y="3557838"/>
                    <a:ext cx="68726" cy="45719"/>
                  </a:xfrm>
                  <a:prstGeom prst="ellipse">
                    <a:avLst/>
                  </a:prstGeom>
                  <a:solidFill>
                    <a:schemeClr val="bg2">
                      <a:lumMod val="5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4" name="Oval 93"/>
                <p:cNvSpPr/>
                <p:nvPr/>
              </p:nvSpPr>
              <p:spPr>
                <a:xfrm>
                  <a:off x="846544" y="3088626"/>
                  <a:ext cx="404245" cy="75224"/>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1289272" y="3444637"/>
                  <a:ext cx="125081" cy="365280"/>
                </a:xfrm>
                <a:prstGeom prst="ellipse">
                  <a:avLst/>
                </a:prstGeom>
                <a:solidFill>
                  <a:srgbClr val="FFFF00"/>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1385491" y="3173472"/>
                  <a:ext cx="115458" cy="668362"/>
                </a:xfrm>
                <a:prstGeom prst="rect">
                  <a:avLst/>
                </a:prstGeom>
                <a:solidFill>
                  <a:schemeClr val="bg1"/>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1257865" y="3107870"/>
                  <a:ext cx="243078" cy="86896"/>
                </a:xfrm>
                <a:prstGeom prst="rect">
                  <a:avLst/>
                </a:prstGeom>
                <a:solidFill>
                  <a:srgbClr val="FFFF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0" name="Rectangle 99"/>
              <p:cNvSpPr/>
              <p:nvPr/>
            </p:nvSpPr>
            <p:spPr>
              <a:xfrm>
                <a:off x="1260408" y="3263293"/>
                <a:ext cx="690825" cy="88857"/>
              </a:xfrm>
              <a:prstGeom prst="rect">
                <a:avLst/>
              </a:prstGeom>
              <a:solidFill>
                <a:schemeClr val="bg1"/>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02" name="Straight Arrow Connector 101"/>
            <p:cNvCxnSpPr/>
            <p:nvPr/>
          </p:nvCxnSpPr>
          <p:spPr>
            <a:xfrm>
              <a:off x="6592006" y="616074"/>
              <a:ext cx="0" cy="1975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3" name="TextBox 102"/>
            <p:cNvSpPr txBox="1"/>
            <p:nvPr/>
          </p:nvSpPr>
          <p:spPr>
            <a:xfrm>
              <a:off x="6756787" y="5079214"/>
              <a:ext cx="1633781" cy="276999"/>
            </a:xfrm>
            <a:prstGeom prst="rect">
              <a:avLst/>
            </a:prstGeom>
            <a:noFill/>
          </p:spPr>
          <p:txBody>
            <a:bodyPr wrap="none" rtlCol="0">
              <a:spAutoFit/>
            </a:bodyPr>
            <a:lstStyle/>
            <a:p>
              <a:r>
                <a:rPr lang="en-US" sz="1200" dirty="0" smtClean="0"/>
                <a:t>Double-Stranded </a:t>
              </a:r>
              <a:r>
                <a:rPr lang="en-US" sz="1200" dirty="0" err="1" smtClean="0"/>
                <a:t>cDNA</a:t>
              </a:r>
              <a:endParaRPr lang="en-US" sz="1200" dirty="0"/>
            </a:p>
          </p:txBody>
        </p:sp>
        <p:cxnSp>
          <p:nvCxnSpPr>
            <p:cNvPr id="300" name="Straight Arrow Connector 299"/>
            <p:cNvCxnSpPr/>
            <p:nvPr/>
          </p:nvCxnSpPr>
          <p:spPr>
            <a:xfrm>
              <a:off x="6488681" y="3363138"/>
              <a:ext cx="0" cy="1975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2" name="Straight Arrow Connector 321"/>
            <p:cNvCxnSpPr/>
            <p:nvPr/>
          </p:nvCxnSpPr>
          <p:spPr>
            <a:xfrm>
              <a:off x="6438396" y="5568000"/>
              <a:ext cx="0" cy="22086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345" name="Straight Connector 344"/>
          <p:cNvCxnSpPr/>
          <p:nvPr/>
        </p:nvCxnSpPr>
        <p:spPr>
          <a:xfrm flipH="1">
            <a:off x="3181888" y="6242955"/>
            <a:ext cx="1255113"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7" name="Straight Connector 346"/>
          <p:cNvCxnSpPr/>
          <p:nvPr/>
        </p:nvCxnSpPr>
        <p:spPr>
          <a:xfrm flipV="1">
            <a:off x="4428136" y="485261"/>
            <a:ext cx="93331" cy="575579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0" name="Straight Arrow Connector 349"/>
          <p:cNvCxnSpPr/>
          <p:nvPr/>
        </p:nvCxnSpPr>
        <p:spPr>
          <a:xfrm>
            <a:off x="4521467" y="492687"/>
            <a:ext cx="383379"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4495219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a:t>
            </a:r>
            <a:r>
              <a:rPr lang="en-US" dirty="0" err="1" smtClean="0"/>
              <a:t>Illumina</a:t>
            </a:r>
            <a:r>
              <a:rPr lang="en-US" dirty="0" smtClean="0"/>
              <a:t> Tech Notes to Peruse</a:t>
            </a:r>
            <a:endParaRPr lang="en-US" dirty="0"/>
          </a:p>
        </p:txBody>
      </p:sp>
      <p:sp>
        <p:nvSpPr>
          <p:cNvPr id="4" name="TextBox 3"/>
          <p:cNvSpPr txBox="1"/>
          <p:nvPr/>
        </p:nvSpPr>
        <p:spPr>
          <a:xfrm>
            <a:off x="789214" y="1623786"/>
            <a:ext cx="8109857" cy="5355313"/>
          </a:xfrm>
          <a:prstGeom prst="rect">
            <a:avLst/>
          </a:prstGeom>
          <a:noFill/>
        </p:spPr>
        <p:txBody>
          <a:bodyPr wrap="square" rtlCol="0">
            <a:spAutoFit/>
          </a:bodyPr>
          <a:lstStyle/>
          <a:p>
            <a:r>
              <a:rPr lang="en-US" dirty="0" smtClean="0"/>
              <a:t>An Introduction to </a:t>
            </a:r>
            <a:r>
              <a:rPr lang="en-US" dirty="0" err="1" smtClean="0"/>
              <a:t>Illumina</a:t>
            </a:r>
            <a:r>
              <a:rPr lang="en-US" dirty="0" smtClean="0"/>
              <a:t> NGS Technology for Microbiologists:</a:t>
            </a:r>
          </a:p>
          <a:p>
            <a:r>
              <a:rPr lang="en-US" dirty="0" smtClean="0">
                <a:hlinkClick r:id="rId2"/>
              </a:rPr>
              <a:t>http://res.illumina.com/documents/products/sequencing_introduction_microbiology.pdf</a:t>
            </a:r>
            <a:endParaRPr lang="en-US" dirty="0" smtClean="0"/>
          </a:p>
          <a:p>
            <a:endParaRPr lang="en-US" dirty="0" smtClean="0"/>
          </a:p>
          <a:p>
            <a:r>
              <a:rPr lang="en-US" dirty="0" smtClean="0"/>
              <a:t>High-Speed, Multiplexed 16S Microbial Sequencing on the </a:t>
            </a:r>
            <a:r>
              <a:rPr lang="en-US" dirty="0" err="1" smtClean="0"/>
              <a:t>MiSeq</a:t>
            </a:r>
            <a:r>
              <a:rPr lang="en-US" dirty="0" smtClean="0"/>
              <a:t> System:</a:t>
            </a:r>
          </a:p>
          <a:p>
            <a:r>
              <a:rPr lang="en-US" dirty="0" smtClean="0">
                <a:hlinkClick r:id="rId3"/>
              </a:rPr>
              <a:t>http://res.illumina.com/documents/products/appnotes/appnote_miseq_16s.pdf</a:t>
            </a:r>
            <a:endParaRPr lang="en-US" dirty="0" smtClean="0"/>
          </a:p>
          <a:p>
            <a:endParaRPr lang="en-US" dirty="0" smtClean="0"/>
          </a:p>
          <a:p>
            <a:r>
              <a:rPr lang="en-US" dirty="0" smtClean="0"/>
              <a:t>Estimating Sequencing coverage:</a:t>
            </a:r>
          </a:p>
          <a:p>
            <a:r>
              <a:rPr lang="en-US" dirty="0" smtClean="0">
                <a:hlinkClick r:id="rId4"/>
              </a:rPr>
              <a:t>http://res.illumina.com/documents/products/technotes/technote_coverage_calculation.pdf</a:t>
            </a:r>
            <a:endParaRPr lang="en-US" dirty="0" smtClean="0"/>
          </a:p>
          <a:p>
            <a:endParaRPr lang="en-US" dirty="0" smtClean="0"/>
          </a:p>
          <a:p>
            <a:r>
              <a:rPr lang="en-US" dirty="0" smtClean="0"/>
              <a:t>Understanding </a:t>
            </a:r>
            <a:r>
              <a:rPr lang="en-US" dirty="0" err="1" smtClean="0"/>
              <a:t>Illumina</a:t>
            </a:r>
            <a:r>
              <a:rPr lang="en-US" dirty="0" smtClean="0"/>
              <a:t> Quality Scores:</a:t>
            </a:r>
          </a:p>
          <a:p>
            <a:r>
              <a:rPr lang="en-US" dirty="0" smtClean="0">
                <a:hlinkClick r:id="rId5"/>
              </a:rPr>
              <a:t>http://res.illumina.com/documents/products/technotes/technote_understanding_quality_scores.pdf</a:t>
            </a:r>
            <a:endParaRPr lang="en-US" dirty="0" smtClean="0"/>
          </a:p>
          <a:p>
            <a:endParaRPr lang="en-US" dirty="0" smtClean="0"/>
          </a:p>
          <a:p>
            <a:r>
              <a:rPr lang="en-US" dirty="0" smtClean="0"/>
              <a:t>And many more at:</a:t>
            </a:r>
          </a:p>
          <a:p>
            <a:r>
              <a:rPr lang="en-US" dirty="0" smtClean="0">
                <a:hlinkClick r:id="rId6"/>
              </a:rPr>
              <a:t>http://support.illumina.com/sequencing/literature.ilmn</a:t>
            </a: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500" y="0"/>
            <a:ext cx="9007697"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800" y="0"/>
            <a:ext cx="9034209" cy="6858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1406</TotalTime>
  <Words>3086</Words>
  <Application>Microsoft Macintosh PowerPoint</Application>
  <PresentationFormat>On-screen Show (4:3)</PresentationFormat>
  <Paragraphs>240</Paragraphs>
  <Slides>70</Slides>
  <Notes>9</Notes>
  <HiddenSlides>0</HiddenSlides>
  <MMClips>0</MMClips>
  <ScaleCrop>false</ScaleCrop>
  <HeadingPairs>
    <vt:vector size="4" baseType="variant">
      <vt:variant>
        <vt:lpstr>Design Template</vt:lpstr>
      </vt:variant>
      <vt:variant>
        <vt:i4>1</vt:i4>
      </vt:variant>
      <vt:variant>
        <vt:lpstr>Slide Titles</vt:lpstr>
      </vt:variant>
      <vt:variant>
        <vt:i4>70</vt:i4>
      </vt:variant>
    </vt:vector>
  </HeadingPairs>
  <TitlesOfParts>
    <vt:vector size="7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Experimental Workflow</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References and Places to Go</vt:lpstr>
      <vt:lpstr>Some Illumina Tech Notes to Peruse</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smith college</dc:creator>
  <cp:lastModifiedBy>smith college</cp:lastModifiedBy>
  <cp:revision>30</cp:revision>
  <dcterms:created xsi:type="dcterms:W3CDTF">2013-06-25T18:46:10Z</dcterms:created>
  <dcterms:modified xsi:type="dcterms:W3CDTF">2013-06-25T18:48:41Z</dcterms:modified>
</cp:coreProperties>
</file>